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84" r:id="rId3"/>
    <p:sldId id="269" r:id="rId4"/>
    <p:sldId id="289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5" r:id="rId20"/>
    <p:sldId id="312" r:id="rId21"/>
    <p:sldId id="306" r:id="rId22"/>
    <p:sldId id="307" r:id="rId23"/>
    <p:sldId id="308" r:id="rId24"/>
    <p:sldId id="309" r:id="rId25"/>
    <p:sldId id="310" r:id="rId26"/>
    <p:sldId id="311" r:id="rId27"/>
    <p:sldId id="313" r:id="rId28"/>
    <p:sldId id="314" r:id="rId29"/>
    <p:sldId id="315" r:id="rId30"/>
    <p:sldId id="316" r:id="rId31"/>
    <p:sldId id="317" r:id="rId32"/>
    <p:sldId id="318" r:id="rId33"/>
  </p:sldIdLst>
  <p:sldSz cx="12192000" cy="6858000"/>
  <p:notesSz cx="6858000" cy="9144000"/>
  <p:embeddedFontLst>
    <p:embeddedFont>
      <p:font typeface="Adobe 黑体 Std R" panose="020B0400000000000000" pitchFamily="34" charset="-128"/>
      <p:regular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libri Light" panose="020F0302020204030204" pitchFamily="34" charset="0"/>
      <p:regular r:id="rId39"/>
      <p:italic r:id="rId40"/>
    </p:embeddedFont>
    <p:embeddedFont>
      <p:font typeface="Consolas" panose="020B0609020204030204" pitchFamily="49" charset="0"/>
      <p:regular r:id="rId41"/>
      <p:bold r:id="rId42"/>
      <p:italic r:id="rId43"/>
      <p:boldItalic r:id="rId44"/>
    </p:embeddedFont>
    <p:embeddedFont>
      <p:font typeface="Georgia" panose="02040502050405020303" pitchFamily="18" charset="0"/>
      <p:regular r:id="rId45"/>
      <p:bold r:id="rId46"/>
      <p:italic r:id="rId47"/>
      <p:boldItalic r:id="rId48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B08542-AA86-4C69-8F21-BFAD4135FC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4B50D5B-9387-4D6B-8297-A0C20E14F4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7AEDE7D-5080-45E8-8D37-8149C8266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68D0AFB-1B1C-4758-A89B-BC743F662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08BA9B-71BA-4DED-ADC4-6BC37940C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8212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B15553-4171-44EE-9738-ABE17AE85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552D910-6BE5-4C73-A93A-6FE1333CDD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FCAE2C-2587-4673-BECF-4AC6E3343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274FC9-35B7-4665-95F4-0BCE7DE0C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3565849-2FA8-440F-9749-6282B4762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3214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4B95746-3F09-4FF4-9BFE-F1312B5004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F9D217D-F0EC-4579-BF7E-3F37672D1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3E4D65-AFA1-4C2A-A1BC-DED941259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09CE4D-DB87-4EFD-B14D-0A11AC8F8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3EAAAEC-FEBA-42FC-9DCC-37AEC1E7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1460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0BF0A7-21AA-4C38-A55C-75D3F43B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1DB788-922F-46EA-B403-734ED1E62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6425753-811F-43FE-A288-A09F84FDA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9DC6BFF-AE4A-4B77-93E4-D438D511C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13491B-42A6-4F39-ABDD-4C723E927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6677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992CBF-98DB-4A8B-878B-75CD6458E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614E220-296B-49CC-BD35-B18065DAE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D17B3BC-6B99-4FFB-B64B-C4AA05DD4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8BE12A0-E5D6-4A14-95F6-5AD766773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95EDF20-735F-4C3B-B268-90EAD79CE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9078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60D806-C630-446F-82ED-F781A35E1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149559F-FD26-4925-9870-C5BECEAE02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3D8B760-D4E8-480F-A329-F24D077A8D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C8BBDD2-8F6B-42C0-80CC-95E21D73F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616CA7B-0291-4DCA-9F8F-48F35C85F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76496B4-FCA2-4CA8-9C48-0AB51495F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8399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3A632A-C0E9-43B5-B609-0120A985B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C6F3E4A-33A1-4777-9D05-03DC4D64A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893D00D-BDFB-4698-94D0-B1A2B27EB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1D9F1B6-801A-4729-99F7-6D3B81378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BF7E1B1-9153-4BA5-A359-B65A2361F1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8E13D26-1D00-4C2B-9DF2-E2A9B6EEC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C6D7AE9-E9CA-47F9-9C4D-7A319182C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F392DC8-596D-44ED-BA86-4B00F43BE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2774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CE14C5-C9D3-48F5-A707-088202CF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57490BC-1BF8-4D2F-B218-74E582F63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5176EED-60AA-4012-BB82-C427224FA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30305AF-D8EF-4F80-AECF-0ABC4B820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2073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E7A8BA3-0ADB-42B7-A11E-083163959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11BF985-9D1B-4C8E-8D40-0B8DC98BC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5210643-7F79-4FA9-AF11-6DA33DFC7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0959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1DD59-E122-4CFD-9F5D-0F5A20BF2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11C6150-DE12-44A9-A7AE-F2E8F9177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B7F5AF1-849C-4EF0-BB9F-49F3125C4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8822033-8018-4880-822B-BF85A96FB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235FA2A-56FD-4422-825F-79FC81553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9E37E50-4BF1-4C9C-8324-56237C5D8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7046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A1698A-9AE5-4819-B26F-3F43A45F0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576779D-BA73-40C2-A212-16FAC31A0A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FE3C93E-8152-4915-BF2F-88B4B72C8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21D9AF4-0CCF-4BB7-816D-00F49B185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393EE2F-473A-490C-BBC4-E16ABCAC0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3269A92-AB9A-4866-9676-6F40E03BE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507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31D4C21-EC7A-4032-84FA-2559C3FE1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EF145AD-2A1A-4FCD-89B3-94C921D6F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687A5A1-B96A-4875-BFB4-268921296B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9515E-616B-4394-84D6-96A8450622AD}" type="datetimeFigureOut">
              <a:rPr lang="zh-TW" altLang="en-US" smtClean="0"/>
              <a:t>2021/11/26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3B950B-2A18-4363-977B-59631FA6BF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087B49-9B0E-4E48-BF87-CD2AD02B5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F1297-6B06-4895-88AD-DEDC7E7468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6804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hiajung-yeh.github.io/Spatial-Analysis/spatial-operations.htm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psg.io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hiajung-yeh.github.io/R-Code-Sharing/index.html" TargetMode="External"/><Relationship Id="rId2" Type="http://schemas.openxmlformats.org/officeDocument/2006/relationships/hyperlink" Target="https://chiajung-yeh.github.io/Spatial-Analysis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175C2BE-2F88-4204-B715-033A31065870}"/>
              </a:ext>
            </a:extLst>
          </p:cNvPr>
          <p:cNvSpPr txBox="1"/>
          <p:nvPr/>
        </p:nvSpPr>
        <p:spPr>
          <a:xfrm>
            <a:off x="3347491" y="2211896"/>
            <a:ext cx="5497018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 sz="3600" b="1"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defRPr>
            </a:lvl1pPr>
          </a:lstStyle>
          <a:p>
            <a:pPr algn="ctr"/>
            <a:r>
              <a:rPr lang="zh-TW" altLang="en-US" sz="4000" dirty="0">
                <a:latin typeface="Georgia" panose="02040502050405020303" pitchFamily="18" charset="0"/>
              </a:rPr>
              <a:t>公共運輸</a:t>
            </a:r>
            <a:endParaRPr lang="en-US" altLang="zh-TW" sz="4000" dirty="0">
              <a:latin typeface="Georgia" panose="02040502050405020303" pitchFamily="18" charset="0"/>
            </a:endParaRPr>
          </a:p>
          <a:p>
            <a:pPr algn="ctr"/>
            <a:r>
              <a:rPr lang="en-US" altLang="zh-TW" sz="4000" dirty="0">
                <a:latin typeface="Georgia" panose="02040502050405020303" pitchFamily="18" charset="0"/>
              </a:rPr>
              <a:t>Public Transport</a:t>
            </a:r>
          </a:p>
          <a:p>
            <a:pPr algn="ctr"/>
            <a:endParaRPr lang="en-US" altLang="zh-TW" b="0" dirty="0">
              <a:latin typeface="Georgia" panose="02040502050405020303" pitchFamily="18" charset="0"/>
            </a:endParaRPr>
          </a:p>
          <a:p>
            <a:pPr algn="ctr"/>
            <a:r>
              <a:rPr lang="en-US" altLang="zh-TW" sz="3200" b="0" dirty="0">
                <a:latin typeface="Georgia" panose="02040502050405020303" pitchFamily="18" charset="0"/>
              </a:rPr>
              <a:t>R</a:t>
            </a:r>
            <a:r>
              <a:rPr lang="zh-TW" altLang="en-US" sz="3200" b="0" dirty="0">
                <a:latin typeface="Georgia" panose="02040502050405020303" pitchFamily="18" charset="0"/>
              </a:rPr>
              <a:t> 語言於地理資訊系統之應用</a:t>
            </a:r>
            <a:endParaRPr lang="en-US" altLang="zh-TW" sz="3200" b="0" dirty="0">
              <a:latin typeface="Georgia" panose="02040502050405020303" pitchFamily="18" charset="0"/>
            </a:endParaRPr>
          </a:p>
          <a:p>
            <a:pPr algn="ctr"/>
            <a:r>
              <a:rPr lang="en-US" altLang="zh-TW" sz="2400" dirty="0">
                <a:latin typeface="Georgia" panose="02040502050405020303" pitchFamily="18" charset="0"/>
              </a:rPr>
              <a:t>Spatial Analysis with R</a:t>
            </a:r>
            <a:endParaRPr lang="zh-TW" altLang="en-US" sz="2400" dirty="0">
              <a:latin typeface="Georgia" panose="02040502050405020303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4422522-F65F-446E-91CD-8530A3C86BFC}"/>
              </a:ext>
            </a:extLst>
          </p:cNvPr>
          <p:cNvSpPr txBox="1"/>
          <p:nvPr/>
        </p:nvSpPr>
        <p:spPr>
          <a:xfrm>
            <a:off x="10584872" y="6399521"/>
            <a:ext cx="15424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11.26  </a:t>
            </a:r>
            <a:r>
              <a:rPr lang="zh-TW" altLang="en-US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葉家榮</a:t>
            </a:r>
            <a:endParaRPr lang="en-US" altLang="zh-TW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56765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97E2B57D-7B6F-4B78-B49A-F818FE70D0FB}"/>
              </a:ext>
            </a:extLst>
          </p:cNvPr>
          <p:cNvSpPr txBox="1"/>
          <p:nvPr/>
        </p:nvSpPr>
        <p:spPr>
          <a:xfrm>
            <a:off x="3475580" y="263531"/>
            <a:ext cx="8433392" cy="6581289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屬性與空間資料聚合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us_states_sf2=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group_by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REGION)%&gt;%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summarise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(total_pop_15=sum(total_pop_15))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us_states_sf2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前六筆資料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head(us_states_sf2)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4 features and 2 fields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MULTIPOLYGON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-124.704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24.559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-66.982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49.384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Geodetic CRS:  NAD83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# A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tibble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4 x 3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REGION   total_pop_15                                         geometry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&lt;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fct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&gt;           &lt;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dbl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&gt;                     &lt;MULTIPOLYGON [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arc_degree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]&gt;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Norteast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55989520 (((-76.99106 39.72006, -77.53488 39.720~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Midwest      67546398 (((-104.0555 43.85348, -104.0577 44.997~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South       118575377 (((-94.59485 29.4679, -94.54639 29.572~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West         72264052 (((-124.411 42.25055, -124.4351 42.440~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ED0EE4F-4F49-480C-8898-5921D2FB213C}"/>
              </a:ext>
            </a:extLst>
          </p:cNvPr>
          <p:cNvSpPr txBox="1"/>
          <p:nvPr/>
        </p:nvSpPr>
        <p:spPr>
          <a:xfrm>
            <a:off x="0" y="263531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空間與屬性聚合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59E515E-3873-443F-8EB3-4E9C78F69A5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79" r="14747" b="6771"/>
          <a:stretch/>
        </p:blipFill>
        <p:spPr bwMode="auto">
          <a:xfrm>
            <a:off x="-91597" y="4648201"/>
            <a:ext cx="3985341" cy="22098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A2166308-1BE5-4786-911D-ED3FB98BBE17}"/>
              </a:ext>
            </a:extLst>
          </p:cNvPr>
          <p:cNvCxnSpPr>
            <a:cxnSpLocks/>
          </p:cNvCxnSpPr>
          <p:nvPr/>
        </p:nvCxnSpPr>
        <p:spPr>
          <a:xfrm>
            <a:off x="919506" y="4386943"/>
            <a:ext cx="0" cy="637178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C40465B-13A1-4D31-B7F5-971D01304D5D}"/>
              </a:ext>
            </a:extLst>
          </p:cNvPr>
          <p:cNvSpPr txBox="1"/>
          <p:nvPr/>
        </p:nvSpPr>
        <p:spPr>
          <a:xfrm>
            <a:off x="177524" y="3548721"/>
            <a:ext cx="17235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空間合併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州界消失！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44F580E-F263-4142-AA2A-A975A9F2B525}"/>
              </a:ext>
            </a:extLst>
          </p:cNvPr>
          <p:cNvSpPr/>
          <p:nvPr/>
        </p:nvSpPr>
        <p:spPr>
          <a:xfrm>
            <a:off x="5158158" y="4476932"/>
            <a:ext cx="1291659" cy="2117537"/>
          </a:xfrm>
          <a:prstGeom prst="roundRect">
            <a:avLst>
              <a:gd name="adj" fmla="val 9925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4C4A04B-0F90-4DE5-9E97-9A109FA0F245}"/>
              </a:ext>
            </a:extLst>
          </p:cNvPr>
          <p:cNvSpPr txBox="1"/>
          <p:nvPr/>
        </p:nvSpPr>
        <p:spPr>
          <a:xfrm>
            <a:off x="6399130" y="4463751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屬性合併</a:t>
            </a:r>
            <a:r>
              <a:rPr lang="en-US" altLang="zh-TW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(</a:t>
            </a:r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相加</a:t>
            </a:r>
            <a:r>
              <a:rPr lang="en-US" altLang="zh-TW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)</a:t>
            </a:r>
          </a:p>
        </p:txBody>
      </p:sp>
      <p:sp>
        <p:nvSpPr>
          <p:cNvPr id="15" name="投影片編號版面配置區 1">
            <a:extLst>
              <a:ext uri="{FF2B5EF4-FFF2-40B4-BE49-F238E27FC236}">
                <a16:creationId xmlns:a16="http://schemas.microsoft.com/office/drawing/2014/main" id="{30994038-B257-4404-B89D-81F8519B9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10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806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字方塊 11">
            <a:extLst>
              <a:ext uri="{FF2B5EF4-FFF2-40B4-BE49-F238E27FC236}">
                <a16:creationId xmlns:a16="http://schemas.microsoft.com/office/drawing/2014/main" id="{3056C289-AE0A-4AB2-8985-EE21F6A89F73}"/>
              </a:ext>
            </a:extLst>
          </p:cNvPr>
          <p:cNvSpPr txBox="1"/>
          <p:nvPr/>
        </p:nvSpPr>
        <p:spPr>
          <a:xfrm>
            <a:off x="3657602" y="760869"/>
            <a:ext cx="7881256" cy="5960606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屬性與空間資料聚合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nz_ave_ele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=aggregate(x=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["elevation"], by=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FUN=mean)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16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nz_ave_ele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前六筆資料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nz_ave_ele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6 features and 1 field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MULTIPOLYGON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1568217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5518431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2089533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6191874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Projected CRS: NZGD2000 / New Zealand Transverse Mercator 2000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elevation                       geometry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       NA MULTIPOLYGON (((1745493 600...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       NA MULTIPOLYGON (((1803822 590...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 2734.333 MULTIPOLYGON (((1860345 585...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       NA </a:t>
            </a:r>
            <a:r>
              <a:rPr lang="en-US" altLang="zh-TW" sz="14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MULTIPOLYGON (((2049387 583...</a:t>
            </a:r>
            <a:endParaRPr lang="zh-TW" altLang="zh-TW" sz="14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5        NA MULTIPOLYGON (((2024489 567...</a:t>
            </a:r>
          </a:p>
          <a:p>
            <a:pPr indent="266700" latinLnBrk="1">
              <a:spcAft>
                <a:spcPts val="1000"/>
              </a:spcAft>
            </a:pPr>
            <a:r>
              <a:rPr lang="pt-BR" altLang="zh-TW" sz="14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6        NA MULTIPOLYGON (((2024489 567...</a:t>
            </a:r>
            <a:endParaRPr lang="zh-TW" altLang="zh-TW" sz="14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ED0EE4F-4F49-480C-8898-5921D2FB213C}"/>
              </a:ext>
            </a:extLst>
          </p:cNvPr>
          <p:cNvSpPr txBox="1"/>
          <p:nvPr/>
        </p:nvSpPr>
        <p:spPr>
          <a:xfrm>
            <a:off x="0" y="263531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空間與屬性聚合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5DCA4C21-F6AE-40DB-B401-B4E2B6FD8F1F}"/>
              </a:ext>
            </a:extLst>
          </p:cNvPr>
          <p:cNvSpPr txBox="1"/>
          <p:nvPr/>
        </p:nvSpPr>
        <p:spPr>
          <a:xfrm>
            <a:off x="241282" y="1335836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若是兩地理資料呢？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E88811A-DBED-47BE-BD7A-F8FD15891952}"/>
              </a:ext>
            </a:extLst>
          </p:cNvPr>
          <p:cNvSpPr txBox="1"/>
          <p:nvPr/>
        </p:nvSpPr>
        <p:spPr>
          <a:xfrm>
            <a:off x="3470749" y="136525"/>
            <a:ext cx="8501740" cy="4001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aggregate(x=</a:t>
            </a:r>
            <a:r>
              <a:rPr lang="zh-TW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地理資料</a:t>
            </a:r>
            <a:r>
              <a:rPr lang="en-US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1["</a:t>
            </a:r>
            <a:r>
              <a:rPr lang="zh-TW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變數</a:t>
            </a:r>
            <a:r>
              <a:rPr lang="en-US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Y"], by=</a:t>
            </a:r>
            <a:r>
              <a:rPr lang="zh-TW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地理資料</a:t>
            </a:r>
            <a:r>
              <a:rPr lang="en-US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2, FUN=</a:t>
            </a:r>
            <a:r>
              <a:rPr lang="zh-TW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計算方法</a:t>
            </a:r>
            <a:r>
              <a:rPr lang="en-US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400" b="1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264811CF-39C0-432A-9BD1-B0DDECF9408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1" t="3737" r="1" b="3999"/>
          <a:stretch/>
        </p:blipFill>
        <p:spPr bwMode="auto">
          <a:xfrm>
            <a:off x="0" y="2291557"/>
            <a:ext cx="3712032" cy="424735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投影片編號版面配置區 1">
            <a:extLst>
              <a:ext uri="{FF2B5EF4-FFF2-40B4-BE49-F238E27FC236}">
                <a16:creationId xmlns:a16="http://schemas.microsoft.com/office/drawing/2014/main" id="{6597B507-45A1-479B-9B9C-2A17156A3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11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70A6F84F-3BB2-4E07-B39B-FD1AC6FCF408}"/>
              </a:ext>
            </a:extLst>
          </p:cNvPr>
          <p:cNvCxnSpPr>
            <a:cxnSpLocks/>
          </p:cNvCxnSpPr>
          <p:nvPr/>
        </p:nvCxnSpPr>
        <p:spPr>
          <a:xfrm flipH="1">
            <a:off x="8016240" y="1420223"/>
            <a:ext cx="1681506" cy="2948577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31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E504619-AEDF-4E6F-B264-D245955673A4}"/>
              </a:ext>
            </a:extLst>
          </p:cNvPr>
          <p:cNvSpPr txBox="1"/>
          <p:nvPr/>
        </p:nvSpPr>
        <p:spPr>
          <a:xfrm>
            <a:off x="0" y="263531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空間插值計算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42CC9FB-8D2E-44D1-9662-E7A8A6A466B7}"/>
              </a:ext>
            </a:extLst>
          </p:cNvPr>
          <p:cNvSpPr txBox="1"/>
          <p:nvPr/>
        </p:nvSpPr>
        <p:spPr>
          <a:xfrm>
            <a:off x="1994779" y="1201001"/>
            <a:ext cx="852351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zh-TW" sz="28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由一地理資料估計另一「重疊（</a:t>
            </a:r>
            <a:r>
              <a:rPr lang="en-US" altLang="zh-TW" sz="28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overlapping</a:t>
            </a:r>
            <a:r>
              <a:rPr lang="zh-TW" altLang="zh-TW" sz="28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）」，但「不一致（</a:t>
            </a:r>
            <a:r>
              <a:rPr lang="en-US" altLang="zh-TW" sz="28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incongruent</a:t>
            </a:r>
            <a:r>
              <a:rPr lang="zh-TW" altLang="zh-TW" sz="28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）」的地理資料之屬性值</a:t>
            </a:r>
            <a:endParaRPr lang="en-US" altLang="zh-TW" sz="2800" dirty="0">
              <a:effectLst/>
              <a:latin typeface="Adobe 黑体 Std R" panose="020B0400000000000000" pitchFamily="34" charset="-128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endParaRPr lang="en-US" altLang="zh-TW" sz="2800" dirty="0">
              <a:latin typeface="Adobe 黑体 Std R" panose="020B0400000000000000" pitchFamily="34" charset="-128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假設：</a:t>
            </a:r>
            <a:endParaRPr lang="en-US" altLang="zh-TW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r>
              <a:rPr lang="zh-TW" altLang="zh-TW" sz="28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屬性為均質分布</a:t>
            </a:r>
            <a:r>
              <a:rPr lang="zh-TW" altLang="en-US" sz="28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-&gt; </a:t>
            </a:r>
            <a:r>
              <a:rPr lang="zh-TW" altLang="zh-TW" sz="28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可利用平均劃分方法推估</a:t>
            </a:r>
            <a:endParaRPr lang="zh-TW" altLang="en-US" sz="28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39" name="圖片 38">
            <a:extLst>
              <a:ext uri="{FF2B5EF4-FFF2-40B4-BE49-F238E27FC236}">
                <a16:creationId xmlns:a16="http://schemas.microsoft.com/office/drawing/2014/main" id="{2ED92D28-E1FF-4D75-A885-443C882ED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0197" y="3447770"/>
            <a:ext cx="4769216" cy="3265546"/>
          </a:xfrm>
          <a:prstGeom prst="rect">
            <a:avLst/>
          </a:prstGeom>
        </p:spPr>
      </p:pic>
      <p:sp>
        <p:nvSpPr>
          <p:cNvPr id="41" name="投影片編號版面配置區 1">
            <a:extLst>
              <a:ext uri="{FF2B5EF4-FFF2-40B4-BE49-F238E27FC236}">
                <a16:creationId xmlns:a16="http://schemas.microsoft.com/office/drawing/2014/main" id="{00F98CAC-BE02-4B96-9DAB-8453C7432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12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427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E504619-AEDF-4E6F-B264-D245955673A4}"/>
              </a:ext>
            </a:extLst>
          </p:cNvPr>
          <p:cNvSpPr txBox="1"/>
          <p:nvPr/>
        </p:nvSpPr>
        <p:spPr>
          <a:xfrm>
            <a:off x="0" y="263531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空間插值計算</a:t>
            </a:r>
          </a:p>
        </p:txBody>
      </p:sp>
      <p:sp>
        <p:nvSpPr>
          <p:cNvPr id="41" name="投影片編號版面配置區 1">
            <a:extLst>
              <a:ext uri="{FF2B5EF4-FFF2-40B4-BE49-F238E27FC236}">
                <a16:creationId xmlns:a16="http://schemas.microsoft.com/office/drawing/2014/main" id="{00F98CAC-BE02-4B96-9DAB-8453C7432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13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95F5A2A-E757-4371-B76F-65D6F12E6E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909"/>
          <a:stretch/>
        </p:blipFill>
        <p:spPr>
          <a:xfrm>
            <a:off x="1837500" y="1049823"/>
            <a:ext cx="8983878" cy="567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87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E504619-AEDF-4E6F-B264-D245955673A4}"/>
              </a:ext>
            </a:extLst>
          </p:cNvPr>
          <p:cNvSpPr txBox="1"/>
          <p:nvPr/>
        </p:nvSpPr>
        <p:spPr>
          <a:xfrm>
            <a:off x="0" y="263531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空間插值計算</a:t>
            </a:r>
          </a:p>
        </p:txBody>
      </p:sp>
      <p:sp>
        <p:nvSpPr>
          <p:cNvPr id="41" name="投影片編號版面配置區 1">
            <a:extLst>
              <a:ext uri="{FF2B5EF4-FFF2-40B4-BE49-F238E27FC236}">
                <a16:creationId xmlns:a16="http://schemas.microsoft.com/office/drawing/2014/main" id="{00F98CAC-BE02-4B96-9DAB-8453C7432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14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8D108FB-8BDF-4E48-AD45-C59D3F4A4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546" y="0"/>
            <a:ext cx="84781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61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D7F7FE4C-D74F-4157-9539-A2CF7CFC03DB}"/>
              </a:ext>
            </a:extLst>
          </p:cNvPr>
          <p:cNvSpPr txBox="1"/>
          <p:nvPr/>
        </p:nvSpPr>
        <p:spPr>
          <a:xfrm>
            <a:off x="3911954" y="105013"/>
            <a:ext cx="8090028" cy="664797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計算特定區域總人口數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PP_interpo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st_interpolate_aw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taipei_village_map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["PP"],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    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taipei_mrt_station_buf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extensive=T)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16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PP_interpo</a:t>
            </a:r>
            <a:r>
              <a:rPr lang="zh-TW" altLang="zh-TW" sz="16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前六筆資料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PP_interpo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86 features and 1 field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Attribute-geometry relationship: 0 constant, 1 aggregate, 0 identity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POLYGON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296891.3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2764892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312439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2781295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Projected CRS: TWD97 / TM2 zone 121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First 10 features: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      PP                       geometry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  374.4286 POLYGON ((308696.3 2765704,...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 1217.1181 POLYGON ((308052.9 2765705,...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 1482.4531 POLYGON ((307544.1 2765739,...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 1232.8199 POLYGON ((306534.7 2765818,...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5  1265.7893 POLYGON ((306426.3 2766497,...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6  2442.4100 POLYGON ((306600.8 2767942,...</a:t>
            </a:r>
            <a:endParaRPr lang="zh-TW" altLang="zh-TW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E504619-AEDF-4E6F-B264-D245955673A4}"/>
              </a:ext>
            </a:extLst>
          </p:cNvPr>
          <p:cNvSpPr txBox="1"/>
          <p:nvPr/>
        </p:nvSpPr>
        <p:spPr>
          <a:xfrm>
            <a:off x="0" y="263531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空間插值計算</a:t>
            </a:r>
          </a:p>
        </p:txBody>
      </p:sp>
      <p:sp>
        <p:nvSpPr>
          <p:cNvPr id="41" name="投影片編號版面配置區 1">
            <a:extLst>
              <a:ext uri="{FF2B5EF4-FFF2-40B4-BE49-F238E27FC236}">
                <a16:creationId xmlns:a16="http://schemas.microsoft.com/office/drawing/2014/main" id="{00F98CAC-BE02-4B96-9DAB-8453C7432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15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95EC769-72F8-4BFB-9BC1-9239E0A47B2D}"/>
              </a:ext>
            </a:extLst>
          </p:cNvPr>
          <p:cNvSpPr txBox="1"/>
          <p:nvPr/>
        </p:nvSpPr>
        <p:spPr>
          <a:xfrm>
            <a:off x="507789" y="1379379"/>
            <a:ext cx="31961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計算臺北各捷運站方圓</a:t>
            </a:r>
            <a:r>
              <a:rPr lang="en-US" altLang="zh-TW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200</a:t>
            </a:r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公尺內的人口總數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DCE5871-6609-49C6-B8B7-63998EE655D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815" b="3580"/>
          <a:stretch/>
        </p:blipFill>
        <p:spPr bwMode="auto">
          <a:xfrm>
            <a:off x="-184250" y="2325000"/>
            <a:ext cx="4468412" cy="453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1313A8CC-CFD5-48AC-B672-759C3B06E00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67" t="33094" r="1493" b="32768"/>
          <a:stretch/>
        </p:blipFill>
        <p:spPr bwMode="auto">
          <a:xfrm>
            <a:off x="-60960" y="2708632"/>
            <a:ext cx="1644896" cy="13849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8436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字方塊 10">
            <a:extLst>
              <a:ext uri="{FF2B5EF4-FFF2-40B4-BE49-F238E27FC236}">
                <a16:creationId xmlns:a16="http://schemas.microsoft.com/office/drawing/2014/main" id="{BC9D9909-421C-40FA-96CC-5EC2AFA3C172}"/>
              </a:ext>
            </a:extLst>
          </p:cNvPr>
          <p:cNvSpPr txBox="1"/>
          <p:nvPr/>
        </p:nvSpPr>
        <p:spPr>
          <a:xfrm>
            <a:off x="2453835" y="730091"/>
            <a:ext cx="9548147" cy="599138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取所有村里地理資料之聯集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vil_uni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st_union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taipei_village_map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18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vil_uni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vil_uni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6 features and 2 fields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GEOMETRYCOLLECTION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305841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2763273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308496.3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2767942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Projected CRS: TWD97 / TM2 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zon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POLYGON ((298768 2776910, 298761.1 2776913, 298...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54000" algn="just">
              <a:spcBef>
                <a:spcPts val="250"/>
              </a:spcBef>
              <a:spcAft>
                <a:spcPts val="25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18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查看</a:t>
            </a:r>
            <a:r>
              <a:rPr lang="en-US" altLang="zh-TW" sz="18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vil_uni</a:t>
            </a:r>
            <a:r>
              <a:rPr lang="zh-TW" altLang="zh-TW" sz="1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資料型態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class(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vil_uni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"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sfc_POLYGON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 "</a:t>
            </a:r>
            <a:r>
              <a:rPr lang="en-US" altLang="zh-TW" sz="18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sfc</a:t>
            </a:r>
            <a:r>
              <a:rPr lang="en-US" altLang="zh-TW" sz="18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"</a:t>
            </a:r>
            <a:endParaRPr lang="zh-TW" altLang="zh-TW" sz="18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E504619-AEDF-4E6F-B264-D245955673A4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聯集</a:t>
            </a:r>
          </a:p>
        </p:txBody>
      </p:sp>
      <p:sp>
        <p:nvSpPr>
          <p:cNvPr id="41" name="投影片編號版面配置區 1">
            <a:extLst>
              <a:ext uri="{FF2B5EF4-FFF2-40B4-BE49-F238E27FC236}">
                <a16:creationId xmlns:a16="http://schemas.microsoft.com/office/drawing/2014/main" id="{00F98CAC-BE02-4B96-9DAB-8453C7432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16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95EC769-72F8-4BFB-9BC1-9239E0A47B2D}"/>
              </a:ext>
            </a:extLst>
          </p:cNvPr>
          <p:cNvSpPr txBox="1"/>
          <p:nvPr/>
        </p:nvSpPr>
        <p:spPr>
          <a:xfrm>
            <a:off x="507788" y="1379379"/>
            <a:ext cx="19460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村里地理資料聯集</a:t>
            </a:r>
          </a:p>
        </p:txBody>
      </p:sp>
    </p:spTree>
    <p:extLst>
      <p:ext uri="{BB962C8B-B14F-4D97-AF65-F5344CB8AC3E}">
        <p14:creationId xmlns:p14="http://schemas.microsoft.com/office/powerpoint/2010/main" val="3033575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7937F227-8712-4DC7-BBD9-553C1076D90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4" r="1190" b="6289"/>
          <a:stretch/>
        </p:blipFill>
        <p:spPr bwMode="auto">
          <a:xfrm>
            <a:off x="2167720" y="473184"/>
            <a:ext cx="9233558" cy="624829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聯集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17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CE0540B-0E1A-4453-9107-E24269EC0712}"/>
              </a:ext>
            </a:extLst>
          </p:cNvPr>
          <p:cNvSpPr txBox="1"/>
          <p:nvPr/>
        </p:nvSpPr>
        <p:spPr>
          <a:xfrm>
            <a:off x="507788" y="1379379"/>
            <a:ext cx="19460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村里地理資料聯集</a:t>
            </a:r>
          </a:p>
        </p:txBody>
      </p:sp>
    </p:spTree>
    <p:extLst>
      <p:ext uri="{BB962C8B-B14F-4D97-AF65-F5344CB8AC3E}">
        <p14:creationId xmlns:p14="http://schemas.microsoft.com/office/powerpoint/2010/main" val="421899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中心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18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8F40FD-B7C8-4C46-AFB6-08ED7BA53C4F}"/>
              </a:ext>
            </a:extLst>
          </p:cNvPr>
          <p:cNvSpPr txBox="1"/>
          <p:nvPr/>
        </p:nvSpPr>
        <p:spPr>
          <a:xfrm>
            <a:off x="2189544" y="1123629"/>
            <a:ext cx="7812909" cy="959237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en-US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取地理資料中心</a:t>
            </a:r>
            <a:endParaRPr lang="en-US" altLang="zh-TW" sz="2400" b="1" i="1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us_states_centroid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24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st_centroid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EB8D1CB-5941-4535-BFC9-78396AA2D7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6" b="4483"/>
          <a:stretch/>
        </p:blipFill>
        <p:spPr bwMode="auto">
          <a:xfrm>
            <a:off x="1439321" y="2380969"/>
            <a:ext cx="9313356" cy="4340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6185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中心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19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8F40FD-B7C8-4C46-AFB6-08ED7BA53C4F}"/>
              </a:ext>
            </a:extLst>
          </p:cNvPr>
          <p:cNvSpPr txBox="1"/>
          <p:nvPr/>
        </p:nvSpPr>
        <p:spPr>
          <a:xfrm>
            <a:off x="539571" y="1285674"/>
            <a:ext cx="8631821" cy="2451953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en-US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擷取澎湖面量資料</a:t>
            </a:r>
            <a:endParaRPr lang="en-US" altLang="zh-TW" sz="2400" b="1" i="1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penghu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=filter(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taiwan_county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COUNTYCODE==10016)</a:t>
            </a:r>
          </a:p>
          <a:p>
            <a:pPr indent="266700" latinLnBrk="1">
              <a:spcAft>
                <a:spcPts val="1000"/>
              </a:spcAft>
            </a:pPr>
            <a:endParaRPr lang="en-US" altLang="zh-TW" sz="240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en-US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取澎湖中心</a:t>
            </a:r>
            <a:endParaRPr lang="en-US" altLang="zh-TW" sz="240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penghu_centroid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24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st_centroid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penghu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DC6EB75-ABB8-4857-87CC-4ED9C5A89D8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08579" y="0"/>
            <a:ext cx="4500270" cy="685800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5C66F746-D392-4AB4-B2FE-F21760D6BF70}"/>
              </a:ext>
            </a:extLst>
          </p:cNvPr>
          <p:cNvSpPr txBox="1"/>
          <p:nvPr/>
        </p:nvSpPr>
        <p:spPr>
          <a:xfrm>
            <a:off x="793830" y="4233630"/>
            <a:ext cx="31961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中心不在陸地上！如何解決？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98370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3532D3C9-9028-4CBE-98B6-3B5E5170627B}"/>
              </a:ext>
            </a:extLst>
          </p:cNvPr>
          <p:cNvSpPr txBox="1"/>
          <p:nvPr/>
        </p:nvSpPr>
        <p:spPr>
          <a:xfrm>
            <a:off x="3048000" y="2504836"/>
            <a:ext cx="6096000" cy="924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TW" altLang="en-US" sz="4000" b="1" kern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地理空間運算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9DE5775-908E-47CB-8812-3CF819BE4772}"/>
              </a:ext>
            </a:extLst>
          </p:cNvPr>
          <p:cNvSpPr txBox="1"/>
          <p:nvPr/>
        </p:nvSpPr>
        <p:spPr>
          <a:xfrm>
            <a:off x="3972560" y="3877995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i="0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Spatial Analysis with R</a:t>
            </a:r>
            <a:endParaRPr lang="en-US" altLang="zh-TW" sz="2000" b="1" i="0" dirty="0">
              <a:solidFill>
                <a:srgbClr val="333333"/>
              </a:solidFill>
              <a:effectLst/>
              <a:latin typeface="Georgia" panose="02040502050405020303" pitchFamily="18" charset="0"/>
            </a:endParaRPr>
          </a:p>
          <a:p>
            <a:pPr algn="l"/>
            <a:r>
              <a:rPr lang="en-US" altLang="zh-TW" sz="20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Chapter 5 Spatial Operations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9DD9A1-49EB-4907-96DD-461D610987BB}"/>
              </a:ext>
            </a:extLst>
          </p:cNvPr>
          <p:cNvSpPr txBox="1"/>
          <p:nvPr/>
        </p:nvSpPr>
        <p:spPr>
          <a:xfrm>
            <a:off x="3972560" y="4804043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200" b="1" dirty="0">
                <a:solidFill>
                  <a:srgbClr val="333333"/>
                </a:solidFill>
                <a:latin typeface="Georgia" panose="02040502050405020303" pitchFamily="18" charset="0"/>
                <a:hlinkClick r:id="rId2"/>
              </a:rPr>
              <a:t>https://chiajung-yeh.github.io/Spatial-Analysis/spatial-operations.html</a:t>
            </a:r>
            <a:endParaRPr lang="en-US" altLang="zh-TW" sz="1200" b="1" dirty="0">
              <a:solidFill>
                <a:srgbClr val="333333"/>
              </a:solidFill>
              <a:latin typeface="Georgia" panose="02040502050405020303" pitchFamily="18" charset="0"/>
            </a:endParaRP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22DE1230-9AB7-456B-99AB-BD34CEDAC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2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027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0DCA8DE6-290A-4454-89C4-AD2BE4650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289" y="0"/>
            <a:ext cx="4648711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中心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20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8F40FD-B7C8-4C46-AFB6-08ED7BA53C4F}"/>
              </a:ext>
            </a:extLst>
          </p:cNvPr>
          <p:cNvSpPr txBox="1"/>
          <p:nvPr/>
        </p:nvSpPr>
        <p:spPr>
          <a:xfrm>
            <a:off x="539571" y="1285674"/>
            <a:ext cx="7724753" cy="959237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en-US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擷取澎湖面量資料</a:t>
            </a:r>
            <a:endParaRPr lang="en-US" altLang="zh-TW" sz="2400" b="1" i="1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penghu_point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24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st_point_on_surface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penghu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29084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環域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21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8F40FD-B7C8-4C46-AFB6-08ED7BA53C4F}"/>
              </a:ext>
            </a:extLst>
          </p:cNvPr>
          <p:cNvSpPr txBox="1"/>
          <p:nvPr/>
        </p:nvSpPr>
        <p:spPr>
          <a:xfrm>
            <a:off x="492307" y="2046570"/>
            <a:ext cx="11391901" cy="2764859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en-US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2400" b="1" i="1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倫敦</a:t>
            </a:r>
            <a:r>
              <a:rPr lang="zh-TW" altLang="en-US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共享自行車點位圖資</a:t>
            </a:r>
            <a:endParaRPr lang="en-US" altLang="zh-TW" sz="240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st_buffer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cycle_hire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300)</a:t>
            </a:r>
          </a:p>
          <a:p>
            <a:pPr indent="266700" latinLnBrk="1">
              <a:spcAft>
                <a:spcPts val="1000"/>
              </a:spcAft>
            </a:pPr>
            <a:endParaRPr lang="en-US" altLang="zh-TW" sz="24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Warning in </a:t>
            </a:r>
            <a:r>
              <a:rPr lang="en-US" altLang="zh-TW" sz="2000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st_buffer.sfc</a:t>
            </a: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  <a:r>
              <a:rPr lang="en-US" altLang="zh-TW" sz="2000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st_geometry</a:t>
            </a: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(x), </a:t>
            </a:r>
            <a:r>
              <a:rPr lang="en-US" altLang="zh-TW" sz="2000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dist</a:t>
            </a: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2000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nQuadSegs</a:t>
            </a: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</a:t>
            </a:r>
            <a:r>
              <a:rPr lang="en-US" altLang="zh-TW" sz="2000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endCapStyle</a:t>
            </a: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=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</a:t>
            </a:r>
            <a:r>
              <a:rPr lang="en-US" altLang="zh-TW" sz="2000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endCapStyle</a:t>
            </a: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, : </a:t>
            </a:r>
            <a:r>
              <a:rPr lang="en-US" altLang="zh-TW" sz="2000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st_buffer</a:t>
            </a: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does not correctly buffer longitude/latitude data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## </a:t>
            </a:r>
            <a:r>
              <a:rPr lang="en-US" altLang="zh-TW" sz="2000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dist</a:t>
            </a: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 is assumed to be in decimal degrees (</a:t>
            </a:r>
            <a:r>
              <a:rPr lang="en-US" altLang="zh-TW" sz="2000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arc_degrees</a:t>
            </a:r>
            <a:r>
              <a:rPr lang="en-US" altLang="zh-TW" sz="20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).</a:t>
            </a:r>
            <a:endParaRPr lang="zh-TW" altLang="zh-TW" sz="2000" kern="100" dirty="0">
              <a:solidFill>
                <a:srgbClr val="FF000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F9A0B1B-0067-474A-B0C2-EBFA8F1830BA}"/>
              </a:ext>
            </a:extLst>
          </p:cNvPr>
          <p:cNvSpPr txBox="1"/>
          <p:nvPr/>
        </p:nvSpPr>
        <p:spPr>
          <a:xfrm>
            <a:off x="4590202" y="5121634"/>
            <a:ext cx="3196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為甚麼出現警告？</a:t>
            </a:r>
            <a:endParaRPr lang="en-US" altLang="zh-TW" sz="28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0BD8BC48-A70D-4B6B-BA43-CAB5C5F67A5F}"/>
              </a:ext>
            </a:extLst>
          </p:cNvPr>
          <p:cNvSpPr txBox="1"/>
          <p:nvPr/>
        </p:nvSpPr>
        <p:spPr>
          <a:xfrm>
            <a:off x="4590202" y="5983111"/>
            <a:ext cx="3196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需特別注意單位！！</a:t>
            </a:r>
            <a:endParaRPr lang="en-US" altLang="zh-TW" sz="28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77A7AE16-0F0C-4816-ACEF-FB1D92993181}"/>
              </a:ext>
            </a:extLst>
          </p:cNvPr>
          <p:cNvSpPr/>
          <p:nvPr/>
        </p:nvSpPr>
        <p:spPr>
          <a:xfrm>
            <a:off x="4456253" y="2531822"/>
            <a:ext cx="613458" cy="474562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7424ECD-4A54-49C4-841B-426EFD077113}"/>
              </a:ext>
            </a:extLst>
          </p:cNvPr>
          <p:cNvSpPr txBox="1"/>
          <p:nvPr/>
        </p:nvSpPr>
        <p:spPr>
          <a:xfrm>
            <a:off x="3575612" y="881675"/>
            <a:ext cx="5544274" cy="52322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>
            <a:defPPr>
              <a:defRPr lang="zh-TW"/>
            </a:defPPr>
            <a:lvl1pPr indent="266700" latinLnBrk="1">
              <a:spcAft>
                <a:spcPts val="1000"/>
              </a:spcAft>
              <a:defRPr sz="2400" b="1" i="1" kern="10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altLang="zh-TW" sz="2800" i="0" dirty="0" err="1"/>
              <a:t>st_buffer</a:t>
            </a:r>
            <a:r>
              <a:rPr lang="en-US" altLang="zh-TW" sz="2800" i="0" dirty="0"/>
              <a:t>(</a:t>
            </a:r>
            <a:r>
              <a:rPr lang="zh-TW" altLang="en-US" sz="2800" i="0" dirty="0"/>
              <a:t>地理資料</a:t>
            </a:r>
            <a:r>
              <a:rPr lang="en-US" altLang="zh-TW" sz="2800" i="0" dirty="0"/>
              <a:t>, </a:t>
            </a:r>
            <a:r>
              <a:rPr lang="zh-TW" altLang="en-US" sz="2800" i="0" dirty="0"/>
              <a:t>半徑</a:t>
            </a:r>
            <a:r>
              <a:rPr lang="en-US" altLang="zh-TW" sz="2800" i="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5529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環域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22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8F40FD-B7C8-4C46-AFB6-08ED7BA53C4F}"/>
              </a:ext>
            </a:extLst>
          </p:cNvPr>
          <p:cNvSpPr txBox="1"/>
          <p:nvPr/>
        </p:nvSpPr>
        <p:spPr>
          <a:xfrm>
            <a:off x="249239" y="2283521"/>
            <a:ext cx="4820473" cy="282641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en-US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2400" b="1" i="1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檢查地理資料的座標系統</a:t>
            </a:r>
            <a:endParaRPr lang="en-US" altLang="zh-TW" sz="2400" b="1" i="1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st_crs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cycle_hire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)$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epsg</a:t>
            </a:r>
            <a:endParaRPr lang="en-US" altLang="zh-TW" sz="240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FF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[1] 4326</a:t>
            </a:r>
          </a:p>
          <a:p>
            <a:pPr indent="266700" latinLnBrk="1">
              <a:spcAft>
                <a:spcPts val="1000"/>
              </a:spcAft>
            </a:pPr>
            <a:endParaRPr lang="en-US" altLang="zh-TW" sz="240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st_crs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cycle_hire</a:t>
            </a:r>
            <a:r>
              <a:rPr lang="en-US" altLang="zh-TW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)$units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NULL</a:t>
            </a:r>
            <a:endParaRPr lang="en-US" altLang="zh-TW" sz="240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F9A0B1B-0067-474A-B0C2-EBFA8F1830BA}"/>
              </a:ext>
            </a:extLst>
          </p:cNvPr>
          <p:cNvSpPr txBox="1"/>
          <p:nvPr/>
        </p:nvSpPr>
        <p:spPr>
          <a:xfrm>
            <a:off x="643358" y="5312420"/>
            <a:ext cx="3824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單位為 </a:t>
            </a:r>
            <a:r>
              <a:rPr lang="en-US" altLang="zh-TW" sz="28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NULL</a:t>
            </a:r>
            <a:r>
              <a:rPr lang="zh-TW" altLang="en-US" sz="28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（角度）</a:t>
            </a:r>
            <a:endParaRPr lang="en-US" altLang="zh-TW" sz="28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77C2741-D9C1-4E00-B7BD-8EB4D3BD6867}"/>
              </a:ext>
            </a:extLst>
          </p:cNvPr>
          <p:cNvSpPr txBox="1"/>
          <p:nvPr/>
        </p:nvSpPr>
        <p:spPr>
          <a:xfrm>
            <a:off x="550762" y="1496262"/>
            <a:ext cx="3196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檢查座標系統</a:t>
            </a:r>
            <a:endParaRPr lang="en-US" altLang="zh-TW" sz="28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8B368919-B4E8-40DE-9382-A812C9D5D6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657304"/>
              </p:ext>
            </p:extLst>
          </p:nvPr>
        </p:nvGraphicFramePr>
        <p:xfrm>
          <a:off x="5219715" y="2551249"/>
          <a:ext cx="6782267" cy="229095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973024">
                  <a:extLst>
                    <a:ext uri="{9D8B030D-6E8A-4147-A177-3AD203B41FA5}">
                      <a16:colId xmlns:a16="http://schemas.microsoft.com/office/drawing/2014/main" val="4120815498"/>
                    </a:ext>
                  </a:extLst>
                </a:gridCol>
                <a:gridCol w="1664163">
                  <a:extLst>
                    <a:ext uri="{9D8B030D-6E8A-4147-A177-3AD203B41FA5}">
                      <a16:colId xmlns:a16="http://schemas.microsoft.com/office/drawing/2014/main" val="2874414344"/>
                    </a:ext>
                  </a:extLst>
                </a:gridCol>
                <a:gridCol w="900739">
                  <a:extLst>
                    <a:ext uri="{9D8B030D-6E8A-4147-A177-3AD203B41FA5}">
                      <a16:colId xmlns:a16="http://schemas.microsoft.com/office/drawing/2014/main" val="1150231181"/>
                    </a:ext>
                  </a:extLst>
                </a:gridCol>
                <a:gridCol w="2244341">
                  <a:extLst>
                    <a:ext uri="{9D8B030D-6E8A-4147-A177-3AD203B41FA5}">
                      <a16:colId xmlns:a16="http://schemas.microsoft.com/office/drawing/2014/main" val="1642652748"/>
                    </a:ext>
                  </a:extLst>
                </a:gridCol>
              </a:tblGrid>
              <a:tr h="769559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座標類型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特徵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單位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臺灣常用</a:t>
                      </a:r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WKID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35303311"/>
                  </a:ext>
                </a:extLst>
              </a:tr>
              <a:tr h="769559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地理座標系統</a:t>
                      </a:r>
                    </a:p>
                    <a:p>
                      <a:pPr algn="ctr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（</a:t>
                      </a: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GCS</a:t>
                      </a:r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）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經緯度座標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角度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EPSG:4326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12639352"/>
                  </a:ext>
                </a:extLst>
              </a:tr>
              <a:tr h="751840"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投影座標系統</a:t>
                      </a:r>
                    </a:p>
                    <a:p>
                      <a:pPr algn="ctr"/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（</a:t>
                      </a:r>
                      <a:r>
                        <a:rPr lang="en-US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PCS</a:t>
                      </a:r>
                      <a:r>
                        <a:rPr lang="zh-TW" sz="2000" kern="10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）</a:t>
                      </a:r>
                      <a:endParaRPr lang="zh-TW" sz="2000" kern="10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利用投影所得的平面座標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公尺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00" dirty="0">
                          <a:effectLst/>
                          <a:latin typeface="Georgia" panose="02040502050405020303" pitchFamily="18" charset="0"/>
                          <a:ea typeface="Adobe 黑体 Std R" panose="020B0400000000000000" pitchFamily="34" charset="-128"/>
                        </a:rPr>
                        <a:t>EPSG:3826</a:t>
                      </a:r>
                      <a:endParaRPr lang="zh-TW" sz="2000" kern="100" dirty="0">
                        <a:effectLst/>
                        <a:latin typeface="Georgia" panose="02040502050405020303" pitchFamily="18" charset="0"/>
                        <a:ea typeface="Adobe 黑体 Std R" panose="020B0400000000000000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75298381"/>
                  </a:ext>
                </a:extLst>
              </a:tr>
            </a:tbl>
          </a:graphicData>
        </a:graphic>
      </p:graphicFrame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DAA5947A-EC21-4CAF-A7D1-FF48696BB3E1}"/>
              </a:ext>
            </a:extLst>
          </p:cNvPr>
          <p:cNvSpPr/>
          <p:nvPr/>
        </p:nvSpPr>
        <p:spPr>
          <a:xfrm>
            <a:off x="8866207" y="2556067"/>
            <a:ext cx="868101" cy="22861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506A2227-027E-4B71-BAC6-81E40AF32292}"/>
              </a:ext>
            </a:extLst>
          </p:cNvPr>
          <p:cNvCxnSpPr>
            <a:cxnSpLocks/>
          </p:cNvCxnSpPr>
          <p:nvPr/>
        </p:nvCxnSpPr>
        <p:spPr>
          <a:xfrm>
            <a:off x="10993120" y="3897003"/>
            <a:ext cx="52369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0226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04F51B7-F0FA-418C-A92D-2143DA0EDE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99"/>
          <a:stretch/>
        </p:blipFill>
        <p:spPr>
          <a:xfrm>
            <a:off x="2858481" y="7083"/>
            <a:ext cx="9333519" cy="2081036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環域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23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8F40FD-B7C8-4C46-AFB6-08ED7BA53C4F}"/>
              </a:ext>
            </a:extLst>
          </p:cNvPr>
          <p:cNvSpPr txBox="1"/>
          <p:nvPr/>
        </p:nvSpPr>
        <p:spPr>
          <a:xfrm>
            <a:off x="5377789" y="3314690"/>
            <a:ext cx="6624193" cy="774571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en-US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b="1" i="1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轉換地理資料的座標系統</a:t>
            </a:r>
            <a:endParaRPr lang="en-US" altLang="zh-TW" b="1" i="1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cycle_hire_new</a:t>
            </a: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st_transform</a:t>
            </a: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cycle_hire</a:t>
            </a: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crs</a:t>
            </a:r>
            <a:r>
              <a:rPr lang="en-US" altLang="zh-TW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=27700)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77C2741-D9C1-4E00-B7BD-8EB4D3BD6867}"/>
              </a:ext>
            </a:extLst>
          </p:cNvPr>
          <p:cNvSpPr txBox="1"/>
          <p:nvPr/>
        </p:nvSpPr>
        <p:spPr>
          <a:xfrm>
            <a:off x="550762" y="1496262"/>
            <a:ext cx="3196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轉換座標系統</a:t>
            </a:r>
            <a:endParaRPr lang="en-US" altLang="zh-TW" sz="28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pic>
        <p:nvPicPr>
          <p:cNvPr id="7" name="圖片 6">
            <a:hlinkClick r:id="rId3"/>
            <a:extLst>
              <a:ext uri="{FF2B5EF4-FFF2-40B4-BE49-F238E27FC236}">
                <a16:creationId xmlns:a16="http://schemas.microsoft.com/office/drawing/2014/main" id="{C0AAA738-CCAE-4605-84FF-10EAC24CC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778" y="2062878"/>
            <a:ext cx="4844227" cy="4574479"/>
          </a:xfrm>
          <a:prstGeom prst="rect">
            <a:avLst/>
          </a:prstGeom>
        </p:spPr>
      </p:pic>
      <p:sp>
        <p:nvSpPr>
          <p:cNvPr id="13" name="箭號: 向上 12">
            <a:extLst>
              <a:ext uri="{FF2B5EF4-FFF2-40B4-BE49-F238E27FC236}">
                <a16:creationId xmlns:a16="http://schemas.microsoft.com/office/drawing/2014/main" id="{68EB4BE1-488F-4509-8E7F-4A7CA296AFE0}"/>
              </a:ext>
            </a:extLst>
          </p:cNvPr>
          <p:cNvSpPr/>
          <p:nvPr/>
        </p:nvSpPr>
        <p:spPr>
          <a:xfrm>
            <a:off x="3852899" y="1661825"/>
            <a:ext cx="599440" cy="827388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8D94D23F-B413-4C91-B566-A3FD5A23DAD8}"/>
              </a:ext>
            </a:extLst>
          </p:cNvPr>
          <p:cNvSpPr/>
          <p:nvPr/>
        </p:nvSpPr>
        <p:spPr>
          <a:xfrm>
            <a:off x="2927450" y="1227748"/>
            <a:ext cx="2450339" cy="243233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3E102579-0147-4175-863C-4B1A4A238080}"/>
              </a:ext>
            </a:extLst>
          </p:cNvPr>
          <p:cNvCxnSpPr>
            <a:cxnSpLocks/>
          </p:cNvCxnSpPr>
          <p:nvPr/>
        </p:nvCxnSpPr>
        <p:spPr>
          <a:xfrm>
            <a:off x="4152619" y="1470981"/>
            <a:ext cx="7226581" cy="2267089"/>
          </a:xfrm>
          <a:prstGeom prst="line">
            <a:avLst/>
          </a:prstGeom>
          <a:ln w="12700">
            <a:solidFill>
              <a:srgbClr val="00206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531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環域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24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77C2741-D9C1-4E00-B7BD-8EB4D3BD6867}"/>
              </a:ext>
            </a:extLst>
          </p:cNvPr>
          <p:cNvSpPr txBox="1"/>
          <p:nvPr/>
        </p:nvSpPr>
        <p:spPr>
          <a:xfrm>
            <a:off x="1562367" y="309697"/>
            <a:ext cx="3196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環域分析</a:t>
            </a:r>
            <a:endParaRPr lang="en-US" altLang="zh-TW" sz="28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A4EB6E-4A63-4BD5-957D-4C6FEFB979C4}"/>
              </a:ext>
            </a:extLst>
          </p:cNvPr>
          <p:cNvSpPr txBox="1"/>
          <p:nvPr/>
        </p:nvSpPr>
        <p:spPr>
          <a:xfrm>
            <a:off x="335451" y="1066738"/>
            <a:ext cx="10594909" cy="564257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en-US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b="1" i="1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繪製環域（</a:t>
            </a:r>
            <a:r>
              <a:rPr lang="en-US" altLang="zh-TW" b="1" i="1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300</a:t>
            </a:r>
            <a:r>
              <a:rPr lang="zh-TW" altLang="en-US" b="1" i="1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公尺）</a:t>
            </a:r>
            <a:endParaRPr lang="en-US" altLang="zh-TW" b="1" i="1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st_buffer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cycle_hire_new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300)</a:t>
            </a:r>
          </a:p>
          <a:p>
            <a:pPr indent="266700" latinLnBrk="1">
              <a:spcAft>
                <a:spcPts val="1000"/>
              </a:spcAft>
            </a:pPr>
            <a:endParaRPr lang="en-US" altLang="zh-TW" sz="16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742 features and 5 fields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POLYGON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522202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174108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539033.2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184721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Projected CRS: OSGB 1936 / British National Grid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First 5 features: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id               name             area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nbikes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nempty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geometry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  1       River Street      Clerkenwell      4     14</a:t>
            </a:r>
            <a:r>
              <a:rPr lang="zh-TW" altLang="en-US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POLYGON ((531503.5 182832.1...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  2 Phillimore Gardens       Kensington      2     34</a:t>
            </a:r>
            <a:r>
              <a:rPr lang="zh-TW" altLang="en-US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POLYGON ((525508.1 179391.9...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  3 Christopher Street Liverpool Street      0     32</a:t>
            </a:r>
            <a:r>
              <a:rPr lang="zh-TW" altLang="en-US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POLYGON ((533285.8 182001.6...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  4  St. Chad‘s Street     King’s Cross      4     19</a:t>
            </a:r>
            <a:r>
              <a:rPr lang="zh-TW" altLang="en-US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POLYGON ((530737.8 182912, ...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5   5     </a:t>
            </a:r>
            <a:r>
              <a:rPr lang="en-US" altLang="zh-TW" sz="16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Sedding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Street    Sloane Square     15     12</a:t>
            </a:r>
            <a:r>
              <a:rPr lang="zh-TW" altLang="en-US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POLYGON ((528351 178742, 52...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CEDAE94A-CF54-4220-935C-4C6E082AD4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855" t="3434" r="14842" b="5815"/>
          <a:stretch/>
        </p:blipFill>
        <p:spPr>
          <a:xfrm>
            <a:off x="7345417" y="0"/>
            <a:ext cx="4846583" cy="317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2267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邊界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25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A4EB6E-4A63-4BD5-957D-4C6FEFB979C4}"/>
              </a:ext>
            </a:extLst>
          </p:cNvPr>
          <p:cNvSpPr txBox="1"/>
          <p:nvPr/>
        </p:nvSpPr>
        <p:spPr>
          <a:xfrm>
            <a:off x="2073690" y="1222768"/>
            <a:ext cx="8044620" cy="959237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en-US" sz="2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2400" b="1" i="1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繪製環域（</a:t>
            </a:r>
            <a:r>
              <a:rPr lang="en-US" altLang="zh-TW" sz="2400" b="1" i="1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300</a:t>
            </a:r>
            <a:r>
              <a:rPr lang="zh-TW" altLang="en-US" sz="2400" b="1" i="1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公尺）</a:t>
            </a:r>
            <a:endParaRPr lang="en-US" altLang="zh-TW" sz="2400" b="1" i="1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400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us_boundary</a:t>
            </a:r>
            <a:r>
              <a:rPr lang="en-US" altLang="zh-TW" sz="24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sz="2400" b="1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st_boundary</a:t>
            </a:r>
            <a:r>
              <a:rPr lang="en-US" altLang="zh-TW" sz="24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st_union</a:t>
            </a:r>
            <a:r>
              <a:rPr lang="en-US" altLang="zh-TW" sz="24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kern="100" dirty="0" err="1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us_states</a:t>
            </a:r>
            <a:r>
              <a:rPr lang="en-US" altLang="zh-TW" sz="24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))</a:t>
            </a:r>
          </a:p>
        </p:txBody>
      </p:sp>
      <p:pic>
        <p:nvPicPr>
          <p:cNvPr id="7171" name="Picture 3">
            <a:extLst>
              <a:ext uri="{FF2B5EF4-FFF2-40B4-BE49-F238E27FC236}">
                <a16:creationId xmlns:a16="http://schemas.microsoft.com/office/drawing/2014/main" id="{0F8460A7-5D70-4927-8346-220A68BC79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8" t="3361" r="8669"/>
          <a:stretch/>
        </p:blipFill>
        <p:spPr bwMode="auto">
          <a:xfrm>
            <a:off x="2461708" y="2524403"/>
            <a:ext cx="7268584" cy="419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1226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交集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26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851BBA5E-45D5-438D-B809-945BD7986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296" y="1686764"/>
            <a:ext cx="10699407" cy="4907705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F43D9E45-F03F-4F73-8671-00BA38660AB3}"/>
              </a:ext>
            </a:extLst>
          </p:cNvPr>
          <p:cNvSpPr txBox="1"/>
          <p:nvPr/>
        </p:nvSpPr>
        <p:spPr>
          <a:xfrm>
            <a:off x="746296" y="1156256"/>
            <a:ext cx="3196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交集與剪裁定義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786737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交集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27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050FD37-203D-4B77-8248-D442DD66539A}"/>
              </a:ext>
            </a:extLst>
          </p:cNvPr>
          <p:cNvSpPr txBox="1"/>
          <p:nvPr/>
        </p:nvSpPr>
        <p:spPr>
          <a:xfrm>
            <a:off x="3089475" y="1156256"/>
            <a:ext cx="7107821" cy="52322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>
            <a:defPPr>
              <a:defRPr lang="zh-TW"/>
            </a:defPPr>
            <a:lvl1pPr indent="266700" latinLnBrk="1">
              <a:spcAft>
                <a:spcPts val="1000"/>
              </a:spcAft>
              <a:defRPr sz="2400" b="1" i="1" kern="10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altLang="zh-TW" sz="2800" i="0" dirty="0" err="1"/>
              <a:t>st_intersection</a:t>
            </a:r>
            <a:r>
              <a:rPr lang="en-US" altLang="zh-TW" sz="2800" i="0" dirty="0"/>
              <a:t>(</a:t>
            </a:r>
            <a:r>
              <a:rPr lang="zh-TW" altLang="en-US" sz="2800" i="0" dirty="0"/>
              <a:t>地理資料</a:t>
            </a:r>
            <a:r>
              <a:rPr lang="en-US" altLang="zh-TW" sz="2800" i="0" dirty="0"/>
              <a:t>1,</a:t>
            </a:r>
            <a:r>
              <a:rPr lang="zh-TW" altLang="en-US" sz="2800" i="0" dirty="0"/>
              <a:t>地理資料</a:t>
            </a:r>
            <a:r>
              <a:rPr lang="en-US" altLang="zh-TW" sz="2800" i="0" dirty="0"/>
              <a:t>2)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92F6F93-4F46-48EA-902A-1044A960D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296" y="1956648"/>
            <a:ext cx="11056613" cy="4637821"/>
          </a:xfrm>
          <a:prstGeom prst="rect">
            <a:avLst/>
          </a:prstGeom>
        </p:spPr>
      </p:pic>
      <p:sp>
        <p:nvSpPr>
          <p:cNvPr id="37" name="文字方塊 36">
            <a:extLst>
              <a:ext uri="{FF2B5EF4-FFF2-40B4-BE49-F238E27FC236}">
                <a16:creationId xmlns:a16="http://schemas.microsoft.com/office/drawing/2014/main" id="{2A65A9DD-866D-417D-9496-5540E2F5E774}"/>
              </a:ext>
            </a:extLst>
          </p:cNvPr>
          <p:cNvSpPr txBox="1"/>
          <p:nvPr/>
        </p:nvSpPr>
        <p:spPr>
          <a:xfrm>
            <a:off x="7200259" y="5427609"/>
            <a:ext cx="4801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空間資料保留階層較小者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（點→線→面）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38" name="矩形: 圓角 37">
            <a:extLst>
              <a:ext uri="{FF2B5EF4-FFF2-40B4-BE49-F238E27FC236}">
                <a16:creationId xmlns:a16="http://schemas.microsoft.com/office/drawing/2014/main" id="{0AC5AF50-D6F7-4D62-B710-3D74229A3703}"/>
              </a:ext>
            </a:extLst>
          </p:cNvPr>
          <p:cNvSpPr/>
          <p:nvPr/>
        </p:nvSpPr>
        <p:spPr>
          <a:xfrm>
            <a:off x="7708739" y="3264061"/>
            <a:ext cx="2060294" cy="2043572"/>
          </a:xfrm>
          <a:prstGeom prst="roundRect">
            <a:avLst>
              <a:gd name="adj" fmla="val 7116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32247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方塊 8">
            <a:extLst>
              <a:ext uri="{FF2B5EF4-FFF2-40B4-BE49-F238E27FC236}">
                <a16:creationId xmlns:a16="http://schemas.microsoft.com/office/drawing/2014/main" id="{3614BB19-3DDF-421C-8944-B25EAE6FC9B3}"/>
              </a:ext>
            </a:extLst>
          </p:cNvPr>
          <p:cNvSpPr txBox="1"/>
          <p:nvPr/>
        </p:nvSpPr>
        <p:spPr>
          <a:xfrm>
            <a:off x="0" y="1339311"/>
            <a:ext cx="12192000" cy="518090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en-US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取捷運站和臺北市村里交集</a:t>
            </a:r>
            <a:endParaRPr lang="en-US" altLang="zh-TW" b="1" i="1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mrt_stop_inter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st_intersection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taipei_mrt_station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taipei_village_map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indent="266700" latinLnBrk="1">
              <a:spcAft>
                <a:spcPts val="1000"/>
              </a:spcAft>
            </a:pPr>
            <a:endParaRPr lang="en-US" altLang="zh-TW" sz="16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Simple feature collection with 86 features and 23 fields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Geometry type: POINT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Dimension:     XY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Bounding box: 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297091.3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2765092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312239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2781095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Projected CRS: TWD97 / TM2 zone 121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A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tibble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86 x 24</a:t>
            </a: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8438FF60-9C86-407B-BCE3-E4832A035A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ECECEC"/>
              </a:clrFrom>
              <a:clrTo>
                <a:srgbClr val="ECECEC">
                  <a:alpha val="0"/>
                </a:srgbClr>
              </a:clrTo>
            </a:clrChange>
          </a:blip>
          <a:srcRect t="8114"/>
          <a:stretch/>
        </p:blipFill>
        <p:spPr>
          <a:xfrm>
            <a:off x="0" y="4534115"/>
            <a:ext cx="12192000" cy="143644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交集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28</a:t>
            </a:fld>
            <a:endParaRPr lang="zh-TW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189CED66-733B-48F0-A8B5-40F8998B44E9}"/>
              </a:ext>
            </a:extLst>
          </p:cNvPr>
          <p:cNvSpPr/>
          <p:nvPr/>
        </p:nvSpPr>
        <p:spPr>
          <a:xfrm>
            <a:off x="175260" y="4534115"/>
            <a:ext cx="7162800" cy="1436443"/>
          </a:xfrm>
          <a:prstGeom prst="roundRect">
            <a:avLst>
              <a:gd name="adj" fmla="val 5205"/>
            </a:avLst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14D8FF07-D6F7-4317-AF27-003EF0962EC1}"/>
              </a:ext>
            </a:extLst>
          </p:cNvPr>
          <p:cNvSpPr/>
          <p:nvPr/>
        </p:nvSpPr>
        <p:spPr>
          <a:xfrm>
            <a:off x="7406640" y="4534115"/>
            <a:ext cx="4666462" cy="1396484"/>
          </a:xfrm>
          <a:prstGeom prst="roundRect">
            <a:avLst>
              <a:gd name="adj" fmla="val 5205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D56954A0-0723-447C-B9F6-964E2977CCB7}"/>
              </a:ext>
            </a:extLst>
          </p:cNvPr>
          <p:cNvCxnSpPr>
            <a:cxnSpLocks/>
          </p:cNvCxnSpPr>
          <p:nvPr/>
        </p:nvCxnSpPr>
        <p:spPr>
          <a:xfrm flipH="1">
            <a:off x="4114800" y="2105875"/>
            <a:ext cx="1280160" cy="2428240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116822BE-68EF-4CA2-BAC8-384F47D57598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7945120" y="2105875"/>
            <a:ext cx="1794751" cy="242824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003125CB-63C0-42B9-9967-25E2E619308B}"/>
              </a:ext>
            </a:extLst>
          </p:cNvPr>
          <p:cNvSpPr/>
          <p:nvPr/>
        </p:nvSpPr>
        <p:spPr>
          <a:xfrm>
            <a:off x="1682991" y="2796701"/>
            <a:ext cx="633489" cy="363059"/>
          </a:xfrm>
          <a:prstGeom prst="roundRect">
            <a:avLst>
              <a:gd name="adj" fmla="val 7116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37E9DD3-ACA1-4ABC-BEC2-DCF669B0E3E9}"/>
              </a:ext>
            </a:extLst>
          </p:cNvPr>
          <p:cNvSpPr txBox="1"/>
          <p:nvPr/>
        </p:nvSpPr>
        <p:spPr>
          <a:xfrm>
            <a:off x="2894506" y="366165"/>
            <a:ext cx="7107821" cy="46166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>
            <a:defPPr>
              <a:defRPr lang="zh-TW"/>
            </a:defPPr>
            <a:lvl1pPr indent="266700" latinLnBrk="1">
              <a:spcAft>
                <a:spcPts val="1000"/>
              </a:spcAft>
              <a:defRPr sz="2400" b="1" i="1" kern="10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altLang="zh-TW" i="0" dirty="0" err="1"/>
              <a:t>st_intersection</a:t>
            </a:r>
            <a:r>
              <a:rPr lang="en-US" altLang="zh-TW" i="0" dirty="0"/>
              <a:t>(</a:t>
            </a:r>
            <a:r>
              <a:rPr lang="zh-TW" altLang="en-US" i="0" dirty="0"/>
              <a:t>地理資料</a:t>
            </a:r>
            <a:r>
              <a:rPr lang="en-US" altLang="zh-TW" i="0" dirty="0"/>
              <a:t>1,</a:t>
            </a:r>
            <a:r>
              <a:rPr lang="zh-TW" altLang="en-US" i="0" dirty="0"/>
              <a:t>地理資料</a:t>
            </a:r>
            <a:r>
              <a:rPr lang="en-US" altLang="zh-TW" i="0" dirty="0"/>
              <a:t>2)</a:t>
            </a:r>
          </a:p>
        </p:txBody>
      </p:sp>
    </p:spTree>
    <p:extLst>
      <p:ext uri="{BB962C8B-B14F-4D97-AF65-F5344CB8AC3E}">
        <p14:creationId xmlns:p14="http://schemas.microsoft.com/office/powerpoint/2010/main" val="18434291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方塊 8">
            <a:extLst>
              <a:ext uri="{FF2B5EF4-FFF2-40B4-BE49-F238E27FC236}">
                <a16:creationId xmlns:a16="http://schemas.microsoft.com/office/drawing/2014/main" id="{3614BB19-3DDF-421C-8944-B25EAE6FC9B3}"/>
              </a:ext>
            </a:extLst>
          </p:cNvPr>
          <p:cNvSpPr txBox="1"/>
          <p:nvPr/>
        </p:nvSpPr>
        <p:spPr>
          <a:xfrm>
            <a:off x="0" y="1339311"/>
            <a:ext cx="12192000" cy="4844916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en-US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取捷運路線和臺北市村里交集</a:t>
            </a:r>
            <a:endParaRPr lang="en-US" altLang="zh-TW" b="1" i="1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mrt_route_inter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st_intersection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taipei_mrt_route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taipei_village_map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indent="266700" latinLnBrk="1">
              <a:spcAft>
                <a:spcPts val="1000"/>
              </a:spcAft>
            </a:pPr>
            <a:endParaRPr lang="en-US" altLang="zh-TW" sz="16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Simple feature collection with 305 features and 19 fields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Geometry type: GEOMETRY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Dimension:     XY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Bounding box: 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296716.6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2764528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312638.1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2781162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Projected CRS: TWD97 / TM2 zone 121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A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tibble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305 x 20</a:t>
            </a:r>
            <a:endParaRPr lang="en-US" altLang="zh-TW" sz="135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53E5A89-5885-46FA-9B7A-FE0224E9F4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25"/>
          <a:stretch/>
        </p:blipFill>
        <p:spPr>
          <a:xfrm>
            <a:off x="175260" y="4549324"/>
            <a:ext cx="11744960" cy="1502709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交集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29</a:t>
            </a:fld>
            <a:endParaRPr lang="zh-TW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050FD37-203D-4B77-8248-D442DD66539A}"/>
              </a:ext>
            </a:extLst>
          </p:cNvPr>
          <p:cNvSpPr txBox="1"/>
          <p:nvPr/>
        </p:nvSpPr>
        <p:spPr>
          <a:xfrm>
            <a:off x="2894506" y="366165"/>
            <a:ext cx="7107821" cy="46166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>
            <a:defPPr>
              <a:defRPr lang="zh-TW"/>
            </a:defPPr>
            <a:lvl1pPr indent="266700" latinLnBrk="1">
              <a:spcAft>
                <a:spcPts val="1000"/>
              </a:spcAft>
              <a:defRPr sz="2400" b="1" i="1" kern="10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altLang="zh-TW" i="0" dirty="0" err="1"/>
              <a:t>st_intersection</a:t>
            </a:r>
            <a:r>
              <a:rPr lang="en-US" altLang="zh-TW" i="0" dirty="0"/>
              <a:t>(</a:t>
            </a:r>
            <a:r>
              <a:rPr lang="zh-TW" altLang="en-US" i="0" dirty="0"/>
              <a:t>地理資料</a:t>
            </a:r>
            <a:r>
              <a:rPr lang="en-US" altLang="zh-TW" i="0" dirty="0"/>
              <a:t>1,</a:t>
            </a:r>
            <a:r>
              <a:rPr lang="zh-TW" altLang="en-US" i="0" dirty="0"/>
              <a:t>地理資料</a:t>
            </a:r>
            <a:r>
              <a:rPr lang="en-US" altLang="zh-TW" i="0" dirty="0"/>
              <a:t>2)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189CED66-733B-48F0-A8B5-40F8998B44E9}"/>
              </a:ext>
            </a:extLst>
          </p:cNvPr>
          <p:cNvSpPr/>
          <p:nvPr/>
        </p:nvSpPr>
        <p:spPr>
          <a:xfrm>
            <a:off x="175260" y="4534115"/>
            <a:ext cx="5777132" cy="1533127"/>
          </a:xfrm>
          <a:prstGeom prst="roundRect">
            <a:avLst>
              <a:gd name="adj" fmla="val 5205"/>
            </a:avLst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14D8FF07-D6F7-4317-AF27-003EF0962EC1}"/>
              </a:ext>
            </a:extLst>
          </p:cNvPr>
          <p:cNvSpPr/>
          <p:nvPr/>
        </p:nvSpPr>
        <p:spPr>
          <a:xfrm>
            <a:off x="5952392" y="4534114"/>
            <a:ext cx="5967828" cy="1502709"/>
          </a:xfrm>
          <a:prstGeom prst="roundRect">
            <a:avLst>
              <a:gd name="adj" fmla="val 5205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D56954A0-0723-447C-B9F6-964E2977CCB7}"/>
              </a:ext>
            </a:extLst>
          </p:cNvPr>
          <p:cNvCxnSpPr>
            <a:cxnSpLocks/>
          </p:cNvCxnSpPr>
          <p:nvPr/>
        </p:nvCxnSpPr>
        <p:spPr>
          <a:xfrm flipH="1">
            <a:off x="4114800" y="2105875"/>
            <a:ext cx="1280160" cy="2428240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116822BE-68EF-4CA2-BAC8-384F47D57598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7945120" y="2105875"/>
            <a:ext cx="991186" cy="242823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003125CB-63C0-42B9-9967-25E2E619308B}"/>
              </a:ext>
            </a:extLst>
          </p:cNvPr>
          <p:cNvSpPr/>
          <p:nvPr/>
        </p:nvSpPr>
        <p:spPr>
          <a:xfrm>
            <a:off x="1682991" y="2796701"/>
            <a:ext cx="901947" cy="363059"/>
          </a:xfrm>
          <a:prstGeom prst="roundRect">
            <a:avLst>
              <a:gd name="adj" fmla="val 7116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B846BB5-2801-4C32-A077-6527F93B5DA6}"/>
              </a:ext>
            </a:extLst>
          </p:cNvPr>
          <p:cNvSpPr txBox="1"/>
          <p:nvPr/>
        </p:nvSpPr>
        <p:spPr>
          <a:xfrm>
            <a:off x="4047556" y="6302799"/>
            <a:ext cx="4801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需要這麼多冗贅資料嗎？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D4C696D9-DA46-4BE8-AF1A-0C96422A7BAA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8106508" y="6036823"/>
            <a:ext cx="829798" cy="47543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400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08B0D747-F59F-4E08-8913-F4A39C0FC0B6}"/>
              </a:ext>
            </a:extLst>
          </p:cNvPr>
          <p:cNvSpPr txBox="1"/>
          <p:nvPr/>
        </p:nvSpPr>
        <p:spPr>
          <a:xfrm>
            <a:off x="0" y="263531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空間運算為何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AD1E6A7-0E9A-4440-AFE8-C8141AD9A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3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009E1AE-62A4-40C4-A5A0-843DC06DE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93" y="1184262"/>
            <a:ext cx="10247285" cy="496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372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方塊 8">
            <a:extLst>
              <a:ext uri="{FF2B5EF4-FFF2-40B4-BE49-F238E27FC236}">
                <a16:creationId xmlns:a16="http://schemas.microsoft.com/office/drawing/2014/main" id="{3614BB19-3DDF-421C-8944-B25EAE6FC9B3}"/>
              </a:ext>
            </a:extLst>
          </p:cNvPr>
          <p:cNvSpPr txBox="1"/>
          <p:nvPr/>
        </p:nvSpPr>
        <p:spPr>
          <a:xfrm>
            <a:off x="0" y="1339311"/>
            <a:ext cx="12192000" cy="4844916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</a:t>
            </a:r>
            <a:r>
              <a:rPr lang="zh-TW" altLang="en-US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取捷運路線和臺北市村里交集</a:t>
            </a:r>
            <a:endParaRPr lang="en-US" altLang="zh-TW" b="1" i="1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mrt_route_inter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st_intersection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taipei_mrt_route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taipei_village_map$geometry</a:t>
            </a:r>
            <a:r>
              <a:rPr lang="en-US" altLang="zh-TW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indent="266700" latinLnBrk="1">
              <a:spcAft>
                <a:spcPts val="1000"/>
              </a:spcAft>
            </a:pPr>
            <a:endParaRPr lang="en-US" altLang="zh-TW" sz="16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Simple feature collection with 305 features and 8 fields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Geometry type: GEOMETRY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Dimension:     XY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Bounding box: 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296716.6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2764528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312638.1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2781162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Projected CRS: TWD97 / TM2 zone 121</a:t>
            </a: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A </a:t>
            </a:r>
            <a:r>
              <a:rPr lang="en-US" altLang="zh-TW" sz="135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tibble</a:t>
            </a: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305 x 9</a:t>
            </a:r>
            <a:endParaRPr lang="en-US" altLang="zh-TW" sz="135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endParaRPr lang="en-US" altLang="zh-TW" sz="1350" kern="100" dirty="0">
              <a:solidFill>
                <a:srgbClr val="000000"/>
              </a:solidFill>
              <a:effectLst/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35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37B6317-8906-40BA-B4D4-7D1D080AF8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198" b="2764"/>
          <a:stretch/>
        </p:blipFill>
        <p:spPr>
          <a:xfrm>
            <a:off x="184052" y="4488284"/>
            <a:ext cx="10507541" cy="169594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3BFE748-428F-4C34-873C-F5F182687FEC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交集</a:t>
            </a:r>
          </a:p>
        </p:txBody>
      </p:sp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63E526FA-2536-4955-B21E-8E596248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30</a:t>
            </a:fld>
            <a:endParaRPr lang="zh-TW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050FD37-203D-4B77-8248-D442DD66539A}"/>
              </a:ext>
            </a:extLst>
          </p:cNvPr>
          <p:cNvSpPr txBox="1"/>
          <p:nvPr/>
        </p:nvSpPr>
        <p:spPr>
          <a:xfrm>
            <a:off x="2294051" y="382624"/>
            <a:ext cx="8308731" cy="46166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>
            <a:defPPr>
              <a:defRPr lang="zh-TW"/>
            </a:defPPr>
            <a:lvl1pPr indent="266700" latinLnBrk="1">
              <a:spcAft>
                <a:spcPts val="1000"/>
              </a:spcAft>
              <a:defRPr sz="2400" b="1" i="1" kern="10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altLang="zh-TW" i="0" dirty="0" err="1"/>
              <a:t>st_intersection</a:t>
            </a:r>
            <a:r>
              <a:rPr lang="en-US" altLang="zh-TW" i="0" dirty="0"/>
              <a:t>(</a:t>
            </a:r>
            <a:r>
              <a:rPr lang="zh-TW" altLang="en-US" i="0" dirty="0"/>
              <a:t>地理資料</a:t>
            </a:r>
            <a:r>
              <a:rPr lang="en-US" altLang="zh-TW" i="0" dirty="0"/>
              <a:t>1,</a:t>
            </a:r>
            <a:r>
              <a:rPr lang="zh-TW" altLang="en-US" i="0" dirty="0"/>
              <a:t>地理資料</a:t>
            </a:r>
            <a:r>
              <a:rPr lang="en-US" altLang="zh-TW" i="0" dirty="0"/>
              <a:t>2$geometry)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189CED66-733B-48F0-A8B5-40F8998B44E9}"/>
              </a:ext>
            </a:extLst>
          </p:cNvPr>
          <p:cNvSpPr/>
          <p:nvPr/>
        </p:nvSpPr>
        <p:spPr>
          <a:xfrm>
            <a:off x="187145" y="4455662"/>
            <a:ext cx="10504447" cy="1728565"/>
          </a:xfrm>
          <a:prstGeom prst="roundRect">
            <a:avLst>
              <a:gd name="adj" fmla="val 5205"/>
            </a:avLst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D56954A0-0723-447C-B9F6-964E2977CCB7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5437822" y="2066192"/>
            <a:ext cx="1547" cy="2389470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003125CB-63C0-42B9-9967-25E2E619308B}"/>
              </a:ext>
            </a:extLst>
          </p:cNvPr>
          <p:cNvSpPr/>
          <p:nvPr/>
        </p:nvSpPr>
        <p:spPr>
          <a:xfrm>
            <a:off x="1682991" y="2796701"/>
            <a:ext cx="901947" cy="363059"/>
          </a:xfrm>
          <a:prstGeom prst="roundRect">
            <a:avLst>
              <a:gd name="adj" fmla="val 7116"/>
            </a:avLst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B846BB5-2801-4C32-A077-6527F93B5DA6}"/>
              </a:ext>
            </a:extLst>
          </p:cNvPr>
          <p:cNvSpPr txBox="1"/>
          <p:nvPr/>
        </p:nvSpPr>
        <p:spPr>
          <a:xfrm>
            <a:off x="7200259" y="2904496"/>
            <a:ext cx="4801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僅保留地理資料</a:t>
            </a:r>
            <a:r>
              <a:rPr lang="en-US" altLang="zh-TW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1</a:t>
            </a:r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的屬性資料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地理資料</a:t>
            </a:r>
            <a:r>
              <a:rPr lang="en-US" altLang="zh-TW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2</a:t>
            </a:r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作為裁切圖層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048681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ED04D31-79F9-42D1-BCC2-FF180AE3F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130" y="0"/>
            <a:ext cx="5267739" cy="6858000"/>
          </a:xfrm>
          <a:prstGeom prst="rect">
            <a:avLst/>
          </a:prstGeom>
        </p:spPr>
      </p:pic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C9314662-29DC-441E-A793-E9AAE683A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31</a:t>
            </a:fld>
            <a:endParaRPr lang="zh-TW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5618A06-C917-4D29-84B2-EA20756DF903}"/>
              </a:ext>
            </a:extLst>
          </p:cNvPr>
          <p:cNvSpPr txBox="1"/>
          <p:nvPr/>
        </p:nvSpPr>
        <p:spPr>
          <a:xfrm>
            <a:off x="0" y="263531"/>
            <a:ext cx="1079142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交集</a:t>
            </a:r>
          </a:p>
        </p:txBody>
      </p:sp>
    </p:spTree>
    <p:extLst>
      <p:ext uri="{BB962C8B-B14F-4D97-AF65-F5344CB8AC3E}">
        <p14:creationId xmlns:p14="http://schemas.microsoft.com/office/powerpoint/2010/main" val="28185993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C9314662-29DC-441E-A793-E9AAE683A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32</a:t>
            </a:fld>
            <a:endParaRPr lang="zh-TW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5618A06-C917-4D29-84B2-EA20756DF903}"/>
              </a:ext>
            </a:extLst>
          </p:cNvPr>
          <p:cNvSpPr txBox="1"/>
          <p:nvPr/>
        </p:nvSpPr>
        <p:spPr>
          <a:xfrm>
            <a:off x="0" y="263531"/>
            <a:ext cx="1973617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後續學習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50DB1C8-EF30-4565-B4D5-589B95301153}"/>
              </a:ext>
            </a:extLst>
          </p:cNvPr>
          <p:cNvSpPr txBox="1"/>
          <p:nvPr/>
        </p:nvSpPr>
        <p:spPr>
          <a:xfrm>
            <a:off x="2332251" y="1940242"/>
            <a:ext cx="847090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i="0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hlinkClick r:id="rId2"/>
              </a:rPr>
              <a:t>Spatial Analysis with R</a:t>
            </a:r>
            <a:endParaRPr lang="en-US" altLang="zh-TW" sz="2800" b="1" i="0" dirty="0">
              <a:solidFill>
                <a:srgbClr val="333333"/>
              </a:solidFill>
              <a:effectLst/>
              <a:latin typeface="Georgia" panose="02040502050405020303" pitchFamily="18" charset="0"/>
            </a:endParaRPr>
          </a:p>
          <a:p>
            <a:pPr algn="l"/>
            <a:r>
              <a:rPr lang="en-US" altLang="zh-TW" sz="28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Chapter 5 Spatial Operations</a:t>
            </a:r>
          </a:p>
          <a:p>
            <a:r>
              <a:rPr lang="en-US" altLang="zh-TW" sz="2800" b="1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Chapter 6 Basic Quantitative Geography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5A9CB27-ACE7-44E7-80D2-0B1ED22C65B6}"/>
              </a:ext>
            </a:extLst>
          </p:cNvPr>
          <p:cNvSpPr txBox="1"/>
          <p:nvPr/>
        </p:nvSpPr>
        <p:spPr>
          <a:xfrm>
            <a:off x="2495229" y="4949799"/>
            <a:ext cx="72015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學習之路長遠</a:t>
            </a:r>
            <a:endParaRPr lang="en-US" altLang="zh-TW" sz="28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  <a:p>
            <a:pPr algn="ctr"/>
            <a:r>
              <a:rPr lang="zh-TW" altLang="en-US" sz="28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一起努力</a:t>
            </a:r>
            <a:endParaRPr lang="en-US" altLang="zh-TW" sz="28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C9FD8B-F307-49BE-A6BF-DBF6C9FD6D34}"/>
              </a:ext>
            </a:extLst>
          </p:cNvPr>
          <p:cNvSpPr txBox="1"/>
          <p:nvPr/>
        </p:nvSpPr>
        <p:spPr>
          <a:xfrm>
            <a:off x="2332251" y="3641136"/>
            <a:ext cx="847090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hlinkClick r:id="rId3"/>
              </a:rPr>
              <a:t>R Code Sharing</a:t>
            </a:r>
            <a:r>
              <a:rPr lang="zh-TW" altLang="en-US" sz="2800" b="1" i="0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hlinkClick r:id="rId3"/>
              </a:rPr>
              <a:t> </a:t>
            </a:r>
            <a:endParaRPr lang="zh-TW" altLang="en-US" sz="2800" b="1" i="0" dirty="0">
              <a:solidFill>
                <a:srgbClr val="33333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  <a:p>
            <a:pPr algn="l"/>
            <a:r>
              <a:rPr lang="zh-TW" altLang="en-US" sz="2800" b="1" i="0" dirty="0">
                <a:solidFill>
                  <a:srgbClr val="33333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分享 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R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語言的應用</a:t>
            </a:r>
            <a:endParaRPr lang="en-US" altLang="zh-TW" sz="2800" b="1" i="0" dirty="0">
              <a:solidFill>
                <a:srgbClr val="333333"/>
              </a:solidFill>
              <a:effectLst/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09657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08B0D747-F59F-4E08-8913-F4A39C0FC0B6}"/>
              </a:ext>
            </a:extLst>
          </p:cNvPr>
          <p:cNvSpPr txBox="1"/>
          <p:nvPr/>
        </p:nvSpPr>
        <p:spPr>
          <a:xfrm>
            <a:off x="0" y="263531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空間運算為何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494FB45-002B-4A55-81F0-ED1471012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2486" y="0"/>
            <a:ext cx="8024172" cy="6858000"/>
          </a:xfrm>
          <a:prstGeom prst="rect">
            <a:avLst/>
          </a:prstGeom>
        </p:spPr>
      </p:pic>
      <p:sp>
        <p:nvSpPr>
          <p:cNvPr id="6" name="投影片編號版面配置區 1">
            <a:extLst>
              <a:ext uri="{FF2B5EF4-FFF2-40B4-BE49-F238E27FC236}">
                <a16:creationId xmlns:a16="http://schemas.microsoft.com/office/drawing/2014/main" id="{E7087753-EE77-461B-9783-A25000919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4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969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08B0D747-F59F-4E08-8913-F4A39C0FC0B6}"/>
              </a:ext>
            </a:extLst>
          </p:cNvPr>
          <p:cNvSpPr txBox="1"/>
          <p:nvPr/>
        </p:nvSpPr>
        <p:spPr>
          <a:xfrm>
            <a:off x="0" y="263531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空間資料合併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443C705-AB3B-4E43-8D78-E617E37CDAAF}"/>
              </a:ext>
            </a:extLst>
          </p:cNvPr>
          <p:cNvSpPr txBox="1"/>
          <p:nvPr/>
        </p:nvSpPr>
        <p:spPr>
          <a:xfrm>
            <a:off x="1606180" y="2387708"/>
            <a:ext cx="9254859" cy="124136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利用</a:t>
            </a:r>
            <a:r>
              <a:rPr lang="en-US" altLang="zh-TW" sz="20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left_join</a:t>
            </a: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合併兩地理資料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left_join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8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</a:t>
            </a:r>
            <a:r>
              <a:rPr lang="zh-TW" altLang="zh-TW" sz="18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錯誤</a:t>
            </a:r>
            <a:r>
              <a:rPr lang="en-US" altLang="zh-TW" sz="1800" kern="10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y should not have class sf; for spatial joins, use </a:t>
            </a:r>
            <a:r>
              <a:rPr lang="en-US" altLang="zh-TW" sz="1800" b="1" kern="10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st_join</a:t>
            </a:r>
            <a:endParaRPr lang="zh-TW" altLang="zh-TW" sz="2400" kern="100" dirty="0">
              <a:solidFill>
                <a:srgbClr val="FF000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7B3A56A-468C-434F-ADF1-5374E13ACED4}"/>
              </a:ext>
            </a:extLst>
          </p:cNvPr>
          <p:cNvSpPr txBox="1"/>
          <p:nvPr/>
        </p:nvSpPr>
        <p:spPr>
          <a:xfrm>
            <a:off x="357318" y="1379379"/>
            <a:ext cx="4346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試試看使用</a:t>
            </a:r>
            <a:r>
              <a:rPr lang="en-US" altLang="zh-TW" sz="2800" b="1" i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left_join</a:t>
            </a:r>
            <a:r>
              <a:rPr lang="en-US" altLang="zh-TW" sz="28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()…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9F935CD-6F28-487F-A468-3CE00681F0EE}"/>
              </a:ext>
            </a:extLst>
          </p:cNvPr>
          <p:cNvSpPr txBox="1"/>
          <p:nvPr/>
        </p:nvSpPr>
        <p:spPr>
          <a:xfrm>
            <a:off x="2796973" y="4794031"/>
            <a:ext cx="6182360" cy="40011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54000" latinLnBrk="1">
              <a:spcAft>
                <a:spcPts val="1000"/>
              </a:spcAft>
            </a:pPr>
            <a:r>
              <a:rPr lang="en-US" altLang="zh-TW" sz="2000" b="1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st_join</a:t>
            </a:r>
            <a:r>
              <a:rPr lang="en-US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地理資料</a:t>
            </a:r>
            <a:r>
              <a:rPr lang="en-US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1, </a:t>
            </a:r>
            <a:r>
              <a:rPr lang="zh-TW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地理資料</a:t>
            </a:r>
            <a:r>
              <a:rPr lang="en-US" altLang="zh-TW" sz="20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2, join=, left=)</a:t>
            </a:r>
            <a:endParaRPr lang="zh-TW" altLang="zh-TW" sz="2400" b="1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BF75DA9-B15D-4ED4-AECD-5A0E48BEF86A}"/>
              </a:ext>
            </a:extLst>
          </p:cNvPr>
          <p:cNvSpPr txBox="1"/>
          <p:nvPr/>
        </p:nvSpPr>
        <p:spPr>
          <a:xfrm>
            <a:off x="3712504" y="3767573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無法將兩資料進行空間合併！</a:t>
            </a:r>
            <a:endParaRPr lang="en-US" altLang="zh-TW" sz="2800" dirty="0"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cxnSp>
        <p:nvCxnSpPr>
          <p:cNvPr id="4" name="直線單箭頭接點 3">
            <a:extLst>
              <a:ext uri="{FF2B5EF4-FFF2-40B4-BE49-F238E27FC236}">
                <a16:creationId xmlns:a16="http://schemas.microsoft.com/office/drawing/2014/main" id="{3B7DAAE8-EE80-4A7B-A8D6-C127CFB6CED7}"/>
              </a:ext>
            </a:extLst>
          </p:cNvPr>
          <p:cNvCxnSpPr/>
          <p:nvPr/>
        </p:nvCxnSpPr>
        <p:spPr>
          <a:xfrm>
            <a:off x="4794820" y="5194141"/>
            <a:ext cx="0" cy="37592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6BAC86F-D2CC-420D-81DC-47644236DDEA}"/>
              </a:ext>
            </a:extLst>
          </p:cNvPr>
          <p:cNvSpPr txBox="1"/>
          <p:nvPr/>
        </p:nvSpPr>
        <p:spPr>
          <a:xfrm>
            <a:off x="2389065" y="5626797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保留完整地理資料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B65F0EBE-BC6A-474A-8186-146D3C35A68C}"/>
              </a:ext>
            </a:extLst>
          </p:cNvPr>
          <p:cNvSpPr txBox="1"/>
          <p:nvPr/>
        </p:nvSpPr>
        <p:spPr>
          <a:xfrm>
            <a:off x="5064058" y="5610205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Adobe Arabic" panose="02040503050201020203" pitchFamily="18" charset="-78"/>
              </a:rPr>
              <a:t>僅保留屬性資料</a:t>
            </a:r>
            <a:endParaRPr lang="en-US" altLang="zh-TW" sz="2400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Adobe Arabic" panose="02040503050201020203" pitchFamily="18" charset="-78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6644909A-8B54-4717-9943-4FAD3E38665D}"/>
              </a:ext>
            </a:extLst>
          </p:cNvPr>
          <p:cNvCxnSpPr/>
          <p:nvPr/>
        </p:nvCxnSpPr>
        <p:spPr>
          <a:xfrm>
            <a:off x="6233609" y="5194141"/>
            <a:ext cx="0" cy="37592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3B49D42-555C-4CFA-8CCA-29749201233A}"/>
              </a:ext>
            </a:extLst>
          </p:cNvPr>
          <p:cNvSpPr txBox="1"/>
          <p:nvPr/>
        </p:nvSpPr>
        <p:spPr>
          <a:xfrm>
            <a:off x="7642898" y="5629178"/>
            <a:ext cx="2743200" cy="369332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TW" sz="1800" spc="15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st_intersects</a:t>
            </a:r>
            <a:r>
              <a:rPr lang="zh-TW" altLang="en-US" sz="1800" spc="15" dirty="0">
                <a:solidFill>
                  <a:srgbClr val="333333"/>
                </a:solidFill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（預設）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CEA7538A-6D6B-4F20-9A62-9B8CC73DE3CF}"/>
              </a:ext>
            </a:extLst>
          </p:cNvPr>
          <p:cNvCxnSpPr/>
          <p:nvPr/>
        </p:nvCxnSpPr>
        <p:spPr>
          <a:xfrm>
            <a:off x="7850403" y="5194141"/>
            <a:ext cx="0" cy="37592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2F39370D-D6B5-4093-927B-920A2CC54E56}"/>
              </a:ext>
            </a:extLst>
          </p:cNvPr>
          <p:cNvSpPr txBox="1"/>
          <p:nvPr/>
        </p:nvSpPr>
        <p:spPr>
          <a:xfrm>
            <a:off x="7370262" y="6071870"/>
            <a:ext cx="3218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以</a:t>
            </a:r>
            <a:r>
              <a:rPr lang="zh-TW" altLang="zh-TW" sz="1800" dirty="0">
                <a:effectLst/>
                <a:latin typeface="Adobe 黑体 Std R" panose="020B0400000000000000" pitchFamily="34" charset="-128"/>
                <a:ea typeface="Adobe 黑体 Std R" panose="020B0400000000000000" pitchFamily="34" charset="-128"/>
                <a:cs typeface="Times New Roman" panose="02020603050405020304" pitchFamily="18" charset="0"/>
              </a:rPr>
              <a:t>「交集」方式配對地理資料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23" name="投影片編號版面配置區 1">
            <a:extLst>
              <a:ext uri="{FF2B5EF4-FFF2-40B4-BE49-F238E27FC236}">
                <a16:creationId xmlns:a16="http://schemas.microsoft.com/office/drawing/2014/main" id="{12A8C74A-F731-46B7-843F-A3EF8A3FD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5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2834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E6E843C-2BBF-4377-A4B3-E4537A825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0" y="571307"/>
            <a:ext cx="10499244" cy="616914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8B0D747-F59F-4E08-8913-F4A39C0FC0B6}"/>
              </a:ext>
            </a:extLst>
          </p:cNvPr>
          <p:cNvSpPr txBox="1"/>
          <p:nvPr/>
        </p:nvSpPr>
        <p:spPr>
          <a:xfrm>
            <a:off x="0" y="263531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空間資料合併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F0981C6-39FC-44DA-9E93-FB019A068C7E}"/>
              </a:ext>
            </a:extLst>
          </p:cNvPr>
          <p:cNvSpPr txBox="1"/>
          <p:nvPr/>
        </p:nvSpPr>
        <p:spPr>
          <a:xfrm>
            <a:off x="5362160" y="3605078"/>
            <a:ext cx="1366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1</a:t>
            </a: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      對     </a:t>
            </a:r>
            <a:r>
              <a:rPr lang="en-US" altLang="zh-TW" b="1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1</a:t>
            </a:r>
          </a:p>
          <a:p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多    對     </a:t>
            </a:r>
            <a:r>
              <a:rPr lang="en-US" altLang="zh-TW" b="1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1</a:t>
            </a:r>
          </a:p>
          <a:p>
            <a:r>
              <a:rPr lang="en-US" altLang="zh-TW" b="1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1      </a:t>
            </a:r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對    多</a:t>
            </a:r>
          </a:p>
          <a:p>
            <a:r>
              <a:rPr lang="zh-TW" altLang="en-US" b="1" dirty="0"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多    對    多</a:t>
            </a:r>
            <a:endParaRPr lang="en-US" altLang="zh-TW" b="1" dirty="0"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7" name="乘號 6">
            <a:extLst>
              <a:ext uri="{FF2B5EF4-FFF2-40B4-BE49-F238E27FC236}">
                <a16:creationId xmlns:a16="http://schemas.microsoft.com/office/drawing/2014/main" id="{F6932FF6-6910-402C-813F-AF815C37786F}"/>
              </a:ext>
            </a:extLst>
          </p:cNvPr>
          <p:cNvSpPr/>
          <p:nvPr/>
        </p:nvSpPr>
        <p:spPr>
          <a:xfrm>
            <a:off x="5181600" y="4074160"/>
            <a:ext cx="1686560" cy="822960"/>
          </a:xfrm>
          <a:prstGeom prst="mathMultiply">
            <a:avLst>
              <a:gd name="adj1" fmla="val 16113"/>
            </a:avLst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投影片編號版面配置區 1">
            <a:extLst>
              <a:ext uri="{FF2B5EF4-FFF2-40B4-BE49-F238E27FC236}">
                <a16:creationId xmlns:a16="http://schemas.microsoft.com/office/drawing/2014/main" id="{D01D664A-8B46-4446-80D0-A72001A00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6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783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3C76558E-7B63-4794-97BA-3A6E393E4B13}"/>
              </a:ext>
            </a:extLst>
          </p:cNvPr>
          <p:cNvSpPr txBox="1"/>
          <p:nvPr/>
        </p:nvSpPr>
        <p:spPr>
          <a:xfrm>
            <a:off x="1288073" y="970885"/>
            <a:ext cx="9615854" cy="578107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空間資料合併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nz_height_join1=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st_join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檢視前</a:t>
            </a:r>
            <a:r>
              <a:rPr lang="en-US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6</a:t>
            </a:r>
            <a:r>
              <a:rPr lang="zh-TW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筆資料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head(nz_height_join1)</a:t>
            </a:r>
            <a:endParaRPr lang="zh-TW" altLang="zh-TW" sz="1400" kern="100" dirty="0">
              <a:solidFill>
                <a:srgbClr val="000000"/>
              </a:solidFill>
              <a:latin typeface="Consolas" panose="020B0609020204030204" pitchFamily="49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6 features and 8 fields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POINT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1204143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5048309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1389460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5168749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Projected CRS: NZGD2000 / New Zealand Transverse Mercator 2000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t50_fid elevation    Name Island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Land_area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Population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Median_income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Sex_ratio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geometry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2353944      2723  Southland  South  31196.06      98300    29500   0.9785069 POINT (1204143 5049971)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2354404      2820      Otago  South  31186.31     224200    26300   0.9511694 POINT (1234725 5048309)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2354405      2830      Otago  South  31186.31     224200    26300   0.9511694 POINT (1235915 5048745)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2369113      3033 West Coast  South  23245.46      32400    26900   1.0139072 POINT (1259702 5076570)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5 2362630      2749 Canterbury  South  44504.50     612000    30100   0.9753265 POINT (1378170 5158491)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6 2362814      2822 Canterbury  South  44504.50     612000    30100   0.9753265 POINT (1389460 5168749)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8B0D747-F59F-4E08-8913-F4A39C0FC0B6}"/>
              </a:ext>
            </a:extLst>
          </p:cNvPr>
          <p:cNvSpPr txBox="1"/>
          <p:nvPr/>
        </p:nvSpPr>
        <p:spPr>
          <a:xfrm>
            <a:off x="0" y="263531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空間資料合併</a:t>
            </a:r>
          </a:p>
        </p:txBody>
      </p:sp>
      <p:sp>
        <p:nvSpPr>
          <p:cNvPr id="7" name="投影片編號版面配置區 1">
            <a:extLst>
              <a:ext uri="{FF2B5EF4-FFF2-40B4-BE49-F238E27FC236}">
                <a16:creationId xmlns:a16="http://schemas.microsoft.com/office/drawing/2014/main" id="{BE09FE98-8400-41F5-B322-6AECD3AA0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7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861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53EF5286-483B-4BF7-B047-9082EBCED0C0}"/>
              </a:ext>
            </a:extLst>
          </p:cNvPr>
          <p:cNvSpPr txBox="1"/>
          <p:nvPr/>
        </p:nvSpPr>
        <p:spPr>
          <a:xfrm>
            <a:off x="1120506" y="1070748"/>
            <a:ext cx="9950988" cy="5468164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空間資料合併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nz_height_join2=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st_join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sz="14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nz_height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檢視前</a:t>
            </a:r>
            <a:r>
              <a:rPr lang="en-US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6</a:t>
            </a:r>
            <a:r>
              <a:rPr lang="zh-TW" altLang="zh-TW" sz="14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筆資料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head(</a:t>
            </a:r>
            <a:r>
              <a:rPr lang="en-US" altLang="zh-TW" sz="16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Times New Roman" panose="02020603050405020304" pitchFamily="18" charset="0"/>
              </a:rPr>
              <a:t>nz_height_join2</a:t>
            </a:r>
            <a:r>
              <a:rPr lang="en-US" altLang="zh-TW" sz="14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Simple feature collection with 6 features and 8 fields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Geometry type: MULTIPOLYGON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Dimension:     XY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Bounding box: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xmin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1568217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ymin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5646123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xmax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2051016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ymax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: 6191874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Projected CRS: NZGD2000 / New Zealand Transverse Mercator 2000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    Name Island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Land_area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Population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Median_income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Sex_ratio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t50_fid elevation 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geom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1   Northland  North 12500.561     175500      23400  0.9424532      NA   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NA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MULTIPOLYGON (((1745493 600...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2   Auckland  North  4941.573    1657200       29600  0.9442858      NA   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NA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MULTIPOLYGON (((1803822 590...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   Waikato  North 23900.036     460100        27900 0.9520500 2408397   2751  MULTIPOLYGON (((1860345 585...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3.1 Waikato  North 23900.036    460100        27900  0.9520500 2408406   2720  MULTIPOLYGON (((1860345 585...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b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3.2  Waikato  North 23900.036     460100      27900  0.9520500 2408411   2732  MULTIPOLYGON (((1860345 585...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## 4   Bay of Plenty  North 12071.145   29990    26200 0.9280391      NA      </a:t>
            </a:r>
            <a:r>
              <a:rPr lang="en-US" altLang="zh-TW" sz="12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NA</a:t>
            </a:r>
            <a:r>
              <a:rPr lang="en-US" altLang="zh-TW" sz="12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MULTIPOLYGON (((2049387 583...</a:t>
            </a:r>
            <a:endParaRPr lang="zh-TW" altLang="zh-TW" sz="16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20029F9-7826-4521-80A5-0FE9CCF192AB}"/>
              </a:ext>
            </a:extLst>
          </p:cNvPr>
          <p:cNvSpPr txBox="1"/>
          <p:nvPr/>
        </p:nvSpPr>
        <p:spPr>
          <a:xfrm>
            <a:off x="0" y="263531"/>
            <a:ext cx="2868093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空間資料合併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C9692B0-670F-4949-836F-3E511FF72469}"/>
              </a:ext>
            </a:extLst>
          </p:cNvPr>
          <p:cNvSpPr/>
          <p:nvPr/>
        </p:nvSpPr>
        <p:spPr>
          <a:xfrm>
            <a:off x="8290560" y="5293360"/>
            <a:ext cx="2743200" cy="88042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24360FA-7953-401F-913D-D3DDF6F74C91}"/>
              </a:ext>
            </a:extLst>
          </p:cNvPr>
          <p:cNvSpPr txBox="1"/>
          <p:nvPr/>
        </p:nvSpPr>
        <p:spPr>
          <a:xfrm>
            <a:off x="11033760" y="5410407"/>
            <a:ext cx="1133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空間資料</a:t>
            </a:r>
            <a:endParaRPr lang="en-US" altLang="zh-TW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  <a:p>
            <a:r>
              <a:rPr lang="zh-TW" altLang="en-US" b="1" dirty="0">
                <a:solidFill>
                  <a:srgbClr val="002060"/>
                </a:solidFill>
                <a:latin typeface="Georgia" panose="02040502050405020303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皆同！</a:t>
            </a:r>
            <a:endParaRPr lang="en-US" altLang="zh-TW" b="1" dirty="0">
              <a:solidFill>
                <a:srgbClr val="002060"/>
              </a:solidFill>
              <a:latin typeface="Georgia" panose="02040502050405020303" pitchFamily="18" charset="0"/>
              <a:ea typeface="Adobe 黑体 Std R" panose="020B04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14" name="投影片編號版面配置區 1">
            <a:extLst>
              <a:ext uri="{FF2B5EF4-FFF2-40B4-BE49-F238E27FC236}">
                <a16:creationId xmlns:a16="http://schemas.microsoft.com/office/drawing/2014/main" id="{A72BBCAC-A802-49E7-829F-C9A21A47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8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692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>
            <a:extLst>
              <a:ext uri="{FF2B5EF4-FFF2-40B4-BE49-F238E27FC236}">
                <a16:creationId xmlns:a16="http://schemas.microsoft.com/office/drawing/2014/main" id="{F20029F9-7826-4521-80A5-0FE9CCF192AB}"/>
              </a:ext>
            </a:extLst>
          </p:cNvPr>
          <p:cNvSpPr txBox="1"/>
          <p:nvPr/>
        </p:nvSpPr>
        <p:spPr>
          <a:xfrm>
            <a:off x="0" y="263531"/>
            <a:ext cx="3315331" cy="615553"/>
          </a:xfrm>
          <a:prstGeom prst="rect">
            <a:avLst/>
          </a:prstGeom>
          <a:solidFill>
            <a:srgbClr val="75AADB"/>
          </a:solidFill>
        </p:spPr>
        <p:txBody>
          <a:bodyPr wrap="none" rtlCol="0">
            <a:spAutoFit/>
          </a:bodyPr>
          <a:lstStyle/>
          <a:p>
            <a:r>
              <a:rPr lang="zh-TW" alt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Adobe Arabic" panose="02040503050201020203" pitchFamily="18" charset="-78"/>
              </a:rPr>
              <a:t>空間與屬性聚合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64798DD-BEBA-4B9D-8B8C-245AE53B3596}"/>
              </a:ext>
            </a:extLst>
          </p:cNvPr>
          <p:cNvSpPr txBox="1"/>
          <p:nvPr/>
        </p:nvSpPr>
        <p:spPr>
          <a:xfrm>
            <a:off x="3200400" y="1381425"/>
            <a:ext cx="6183084" cy="4729500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加總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group_by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地理資料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變數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X)%&gt;%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summarise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(sum(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變數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Y))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平均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group_by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地理資料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變數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X)%&gt;%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summarise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(mean(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變數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Y))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 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# </a:t>
            </a:r>
            <a:r>
              <a:rPr lang="zh-TW" altLang="zh-TW" sz="2000" b="1" i="1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計算個數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group_by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地理資料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zh-TW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變數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X)%&gt;%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indent="266700" latinLnBrk="1">
              <a:spcAft>
                <a:spcPts val="1000"/>
              </a:spcAft>
            </a:pP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kern="1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summarise</a:t>
            </a:r>
            <a:r>
              <a:rPr lang="en-US" altLang="zh-TW" sz="2000" kern="1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標楷體" panose="03000509000000000000" pitchFamily="65" charset="-120"/>
                <a:cs typeface="Times New Roman" panose="02020603050405020304" pitchFamily="18" charset="0"/>
              </a:rPr>
              <a:t>(n())</a:t>
            </a:r>
            <a:endParaRPr lang="zh-TW" altLang="zh-TW" sz="2400" kern="100" dirty="0">
              <a:effectLst/>
              <a:latin typeface="Consolas" panose="020B0609020204030204" pitchFamily="49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1" name="投影片編號版面配置區 1">
            <a:extLst>
              <a:ext uri="{FF2B5EF4-FFF2-40B4-BE49-F238E27FC236}">
                <a16:creationId xmlns:a16="http://schemas.microsoft.com/office/drawing/2014/main" id="{D5E576BA-285E-4240-92AE-E7E1A26A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8782" y="6356350"/>
            <a:ext cx="2743200" cy="365125"/>
          </a:xfrm>
        </p:spPr>
        <p:txBody>
          <a:bodyPr/>
          <a:lstStyle/>
          <a:p>
            <a:fld id="{F13D8DBA-B0A5-4A11-B90C-EDB6495EB16A}" type="slidenum">
              <a:rPr lang="zh-TW" alt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9</a:t>
            </a:fld>
            <a:endParaRPr lang="zh-TW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7881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2194</Words>
  <Application>Microsoft Office PowerPoint</Application>
  <PresentationFormat>寬螢幕</PresentationFormat>
  <Paragraphs>336</Paragraphs>
  <Slides>32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40" baseType="lpstr">
      <vt:lpstr>Times New Roman</vt:lpstr>
      <vt:lpstr>Georgia</vt:lpstr>
      <vt:lpstr>Calibri Light</vt:lpstr>
      <vt:lpstr>Arial</vt:lpstr>
      <vt:lpstr>Consolas</vt:lpstr>
      <vt:lpstr>Adobe 黑体 Std R</vt:lpstr>
      <vt:lpstr>Calibri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家榮 葉</dc:creator>
  <cp:lastModifiedBy>家榮 葉</cp:lastModifiedBy>
  <cp:revision>76</cp:revision>
  <dcterms:created xsi:type="dcterms:W3CDTF">2021-11-25T15:32:39Z</dcterms:created>
  <dcterms:modified xsi:type="dcterms:W3CDTF">2021-11-25T19:29:48Z</dcterms:modified>
</cp:coreProperties>
</file>

<file path=docProps/thumbnail.jpeg>
</file>